
<file path=[Content_Types].xml><?xml version="1.0" encoding="utf-8"?>
<Types xmlns="http://schemas.openxmlformats.org/package/2006/content-types">
  <Override PartName="/ppt/slides/slide12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316" r:id="rId3"/>
    <p:sldId id="338" r:id="rId4"/>
    <p:sldId id="341" r:id="rId5"/>
    <p:sldId id="342" r:id="rId6"/>
    <p:sldId id="343" r:id="rId7"/>
    <p:sldId id="367" r:id="rId8"/>
    <p:sldId id="344" r:id="rId9"/>
    <p:sldId id="357" r:id="rId10"/>
    <p:sldId id="345" r:id="rId11"/>
    <p:sldId id="346" r:id="rId12"/>
    <p:sldId id="347" r:id="rId13"/>
    <p:sldId id="348" r:id="rId14"/>
    <p:sldId id="349" r:id="rId15"/>
    <p:sldId id="350" r:id="rId16"/>
    <p:sldId id="351" r:id="rId17"/>
    <p:sldId id="352" r:id="rId18"/>
    <p:sldId id="353" r:id="rId19"/>
    <p:sldId id="354" r:id="rId20"/>
    <p:sldId id="355" r:id="rId21"/>
    <p:sldId id="366" r:id="rId22"/>
    <p:sldId id="356" r:id="rId23"/>
    <p:sldId id="358" r:id="rId24"/>
    <p:sldId id="359" r:id="rId25"/>
    <p:sldId id="360" r:id="rId26"/>
    <p:sldId id="361" r:id="rId27"/>
    <p:sldId id="370" r:id="rId28"/>
    <p:sldId id="362" r:id="rId29"/>
    <p:sldId id="364" r:id="rId30"/>
    <p:sldId id="365" r:id="rId31"/>
    <p:sldId id="368" r:id="rId32"/>
    <p:sldId id="369" r:id="rId33"/>
    <p:sldId id="371" r:id="rId34"/>
    <p:sldId id="372" r:id="rId35"/>
    <p:sldId id="373" r:id="rId36"/>
    <p:sldId id="374" r:id="rId37"/>
    <p:sldId id="375" r:id="rId38"/>
    <p:sldId id="376" r:id="rId39"/>
    <p:sldId id="377" r:id="rId40"/>
    <p:sldId id="378" r:id="rId41"/>
    <p:sldId id="379" r:id="rId42"/>
    <p:sldId id="380" r:id="rId43"/>
    <p:sldId id="340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2415" autoAdjust="0"/>
  </p:normalViewPr>
  <p:slideViewPr>
    <p:cSldViewPr snapToObjects="1">
      <p:cViewPr>
        <p:scale>
          <a:sx n="150" d="100"/>
          <a:sy n="150" d="100"/>
        </p:scale>
        <p:origin x="-776" y="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theme" Target="theme/theme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notesMaster" Target="notesMasters/notesMaster1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viewProps" Target="viewProps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handoutMaster" Target="handoutMasters/handoutMaster1.xml"/><Relationship Id="rId35" Type="http://schemas.openxmlformats.org/officeDocument/2006/relationships/slide" Target="slides/slide34.xml"/><Relationship Id="rId51" Type="http://schemas.openxmlformats.org/officeDocument/2006/relationships/tableStyles" Target="tableStyles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jtaylor:Documents:Jason:MSU:CS221:Grading:Grade_She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dirty="0"/>
              <a:t>Scatter Chart of Midterm Grades</a:t>
            </a:r>
          </a:p>
          <a:p>
            <a:pPr>
              <a:defRPr/>
            </a:pPr>
            <a:r>
              <a:rPr lang="en-US" b="0" dirty="0"/>
              <a:t>High -</a:t>
            </a:r>
            <a:r>
              <a:rPr lang="en-US" b="0" baseline="0" dirty="0"/>
              <a:t> 101</a:t>
            </a:r>
          </a:p>
          <a:p>
            <a:pPr>
              <a:defRPr/>
            </a:pPr>
            <a:r>
              <a:rPr lang="en-US" b="0" baseline="0" dirty="0"/>
              <a:t>Low - 2</a:t>
            </a:r>
          </a:p>
          <a:p>
            <a:pPr>
              <a:defRPr/>
            </a:pPr>
            <a:r>
              <a:rPr lang="en-US" b="0" baseline="0" dirty="0"/>
              <a:t>Mean - 68</a:t>
            </a:r>
          </a:p>
          <a:p>
            <a:pPr>
              <a:defRPr/>
            </a:pPr>
            <a:r>
              <a:rPr lang="en-US" b="0" baseline="0" dirty="0"/>
              <a:t>Median - 71</a:t>
            </a:r>
            <a:endParaRPr lang="en-US" b="0" dirty="0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Charts!$D$2</c:f>
              <c:strCache>
                <c:ptCount val="1"/>
                <c:pt idx="0">
                  <c:v>Total</c:v>
                </c:pt>
              </c:strCache>
            </c:strRef>
          </c:tx>
          <c:spPr>
            <a:ln w="28575">
              <a:noFill/>
            </a:ln>
          </c:spPr>
          <c:xVal>
            <c:numRef>
              <c:f>Charts!$C$3:$C$31</c:f>
              <c:numCache>
                <c:formatCode>General</c:formatCode>
                <c:ptCount val="29"/>
                <c:pt idx="0">
                  <c:v>2.0</c:v>
                </c:pt>
                <c:pt idx="1">
                  <c:v>36.0</c:v>
                </c:pt>
                <c:pt idx="2">
                  <c:v>39.0</c:v>
                </c:pt>
                <c:pt idx="3">
                  <c:v>43.0</c:v>
                </c:pt>
                <c:pt idx="4">
                  <c:v>50.0</c:v>
                </c:pt>
                <c:pt idx="5">
                  <c:v>52.0</c:v>
                </c:pt>
                <c:pt idx="6">
                  <c:v>54.0</c:v>
                </c:pt>
                <c:pt idx="7">
                  <c:v>56.0</c:v>
                </c:pt>
                <c:pt idx="8">
                  <c:v>59.0</c:v>
                </c:pt>
                <c:pt idx="9">
                  <c:v>60.0</c:v>
                </c:pt>
                <c:pt idx="10">
                  <c:v>62.0</c:v>
                </c:pt>
                <c:pt idx="11">
                  <c:v>63.0</c:v>
                </c:pt>
                <c:pt idx="12">
                  <c:v>69.0</c:v>
                </c:pt>
                <c:pt idx="13">
                  <c:v>71.0</c:v>
                </c:pt>
                <c:pt idx="14">
                  <c:v>72.0</c:v>
                </c:pt>
                <c:pt idx="15">
                  <c:v>74.0</c:v>
                </c:pt>
                <c:pt idx="16">
                  <c:v>75.0</c:v>
                </c:pt>
                <c:pt idx="17">
                  <c:v>76.0</c:v>
                </c:pt>
                <c:pt idx="18">
                  <c:v>77.0</c:v>
                </c:pt>
                <c:pt idx="19">
                  <c:v>80.0</c:v>
                </c:pt>
                <c:pt idx="20">
                  <c:v>82.0</c:v>
                </c:pt>
                <c:pt idx="21">
                  <c:v>83.0</c:v>
                </c:pt>
                <c:pt idx="22">
                  <c:v>85.0</c:v>
                </c:pt>
                <c:pt idx="23">
                  <c:v>88.0</c:v>
                </c:pt>
                <c:pt idx="24">
                  <c:v>90.0</c:v>
                </c:pt>
                <c:pt idx="25">
                  <c:v>92.0</c:v>
                </c:pt>
                <c:pt idx="26">
                  <c:v>93.0</c:v>
                </c:pt>
                <c:pt idx="27">
                  <c:v>95.0</c:v>
                </c:pt>
                <c:pt idx="28">
                  <c:v>101.0</c:v>
                </c:pt>
              </c:numCache>
            </c:numRef>
          </c:xVal>
          <c:yVal>
            <c:numRef>
              <c:f>Charts!$D$3:$D$31</c:f>
              <c:numCache>
                <c:formatCode>General</c:formatCode>
                <c:ptCount val="29"/>
                <c:pt idx="0">
                  <c:v>1.0</c:v>
                </c:pt>
                <c:pt idx="1">
                  <c:v>2.0</c:v>
                </c:pt>
                <c:pt idx="2">
                  <c:v>1.0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3.0</c:v>
                </c:pt>
                <c:pt idx="9">
                  <c:v>1.0</c:v>
                </c:pt>
                <c:pt idx="10">
                  <c:v>1.0</c:v>
                </c:pt>
                <c:pt idx="11">
                  <c:v>1.0</c:v>
                </c:pt>
                <c:pt idx="12">
                  <c:v>1.0</c:v>
                </c:pt>
                <c:pt idx="13">
                  <c:v>3.0</c:v>
                </c:pt>
                <c:pt idx="14">
                  <c:v>1.0</c:v>
                </c:pt>
                <c:pt idx="15">
                  <c:v>2.0</c:v>
                </c:pt>
                <c:pt idx="16">
                  <c:v>1.0</c:v>
                </c:pt>
                <c:pt idx="17">
                  <c:v>1.0</c:v>
                </c:pt>
                <c:pt idx="18">
                  <c:v>1.0</c:v>
                </c:pt>
                <c:pt idx="19">
                  <c:v>1.0</c:v>
                </c:pt>
                <c:pt idx="20">
                  <c:v>1.0</c:v>
                </c:pt>
                <c:pt idx="21">
                  <c:v>2.0</c:v>
                </c:pt>
                <c:pt idx="22">
                  <c:v>1.0</c:v>
                </c:pt>
                <c:pt idx="23">
                  <c:v>1.0</c:v>
                </c:pt>
                <c:pt idx="24">
                  <c:v>1.0</c:v>
                </c:pt>
                <c:pt idx="25">
                  <c:v>1.0</c:v>
                </c:pt>
                <c:pt idx="26">
                  <c:v>1.0</c:v>
                </c:pt>
                <c:pt idx="27">
                  <c:v>2.0</c:v>
                </c:pt>
                <c:pt idx="28">
                  <c:v>1.0</c:v>
                </c:pt>
              </c:numCache>
            </c:numRef>
          </c:yVal>
          <c:bubble3D val="1"/>
        </c:ser>
        <c:axId val="495470344"/>
        <c:axId val="495473448"/>
      </c:scatterChart>
      <c:valAx>
        <c:axId val="495470344"/>
        <c:scaling>
          <c:orientation val="minMax"/>
        </c:scaling>
        <c:axPos val="b"/>
        <c:majorGridlines/>
        <c:numFmt formatCode="General" sourceLinked="1"/>
        <c:tickLblPos val="nextTo"/>
        <c:crossAx val="495473448"/>
        <c:crosses val="autoZero"/>
        <c:crossBetween val="midCat"/>
      </c:valAx>
      <c:valAx>
        <c:axId val="495473448"/>
        <c:scaling>
          <c:orientation val="minMax"/>
        </c:scaling>
        <c:axPos val="l"/>
        <c:majorGridlines/>
        <c:numFmt formatCode="General" sourceLinked="1"/>
        <c:tickLblPos val="nextTo"/>
        <c:crossAx val="495470344"/>
        <c:crosses val="autoZero"/>
        <c:crossBetween val="midCat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3/23/09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Midterm Test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3/23/09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4200" b="1" dirty="0" smtClean="0"/>
              <a:t>public class Main</a:t>
            </a:r>
            <a:endParaRPr lang="en-US" sz="4200" dirty="0" smtClean="0"/>
          </a:p>
          <a:p>
            <a:pPr>
              <a:buNone/>
            </a:pPr>
            <a:r>
              <a:rPr lang="en-US" sz="4200" dirty="0" smtClean="0"/>
              <a:t>{</a:t>
            </a:r>
          </a:p>
          <a:p>
            <a:pPr>
              <a:buNone/>
            </a:pPr>
            <a:r>
              <a:rPr lang="en-US" sz="4200" dirty="0" smtClean="0"/>
              <a:t>   public static void </a:t>
            </a:r>
            <a:r>
              <a:rPr lang="en-US" sz="4200" dirty="0" err="1" smtClean="0"/>
              <a:t>main(String</a:t>
            </a:r>
            <a:r>
              <a:rPr lang="en-US" sz="4200" dirty="0" smtClean="0"/>
              <a:t>[] </a:t>
            </a:r>
            <a:r>
              <a:rPr lang="en-US" sz="4200" dirty="0" err="1" smtClean="0"/>
              <a:t>args</a:t>
            </a:r>
            <a:r>
              <a:rPr lang="en-US" sz="4200" dirty="0" smtClean="0"/>
              <a:t>)</a:t>
            </a:r>
          </a:p>
          <a:p>
            <a:pPr>
              <a:buNone/>
            </a:pPr>
            <a:r>
              <a:rPr lang="en-US" sz="4200" dirty="0" smtClean="0"/>
              <a:t>   {</a:t>
            </a:r>
          </a:p>
          <a:p>
            <a:pPr>
              <a:buNone/>
            </a:pPr>
            <a:r>
              <a:rPr lang="en-US" sz="4200" dirty="0" smtClean="0"/>
              <a:t>       </a:t>
            </a:r>
            <a:r>
              <a:rPr lang="en-US" sz="4200" dirty="0" err="1" smtClean="0"/>
              <a:t>Bonzo</a:t>
            </a:r>
            <a:r>
              <a:rPr lang="en-US" sz="4200" dirty="0" smtClean="0"/>
              <a:t> myBonz1= new Bonzo(6,"bozo");</a:t>
            </a:r>
          </a:p>
          <a:p>
            <a:pPr>
              <a:buNone/>
            </a:pPr>
            <a:r>
              <a:rPr lang="en-US" sz="4200" dirty="0" smtClean="0"/>
              <a:t>       </a:t>
            </a:r>
            <a:r>
              <a:rPr lang="en-US" sz="4200" dirty="0" err="1" smtClean="0"/>
              <a:t>Bonzo</a:t>
            </a:r>
            <a:r>
              <a:rPr lang="en-US" sz="4200" dirty="0" smtClean="0"/>
              <a:t> myBonz2= new Bonzo(5,"boza");</a:t>
            </a:r>
          </a:p>
          <a:p>
            <a:pPr>
              <a:buNone/>
            </a:pPr>
            <a:r>
              <a:rPr lang="en-US" sz="4200" dirty="0" smtClean="0"/>
              <a:t>       </a:t>
            </a:r>
          </a:p>
          <a:p>
            <a:pPr>
              <a:buNone/>
            </a:pPr>
            <a:r>
              <a:rPr lang="en-US" sz="4200" dirty="0" smtClean="0"/>
              <a:t>       Quark </a:t>
            </a:r>
            <a:r>
              <a:rPr lang="en-US" sz="4200" dirty="0" err="1" smtClean="0"/>
              <a:t>quarkPot</a:t>
            </a:r>
            <a:r>
              <a:rPr lang="en-US" sz="4200" dirty="0" smtClean="0"/>
              <a:t> = new Quark();</a:t>
            </a:r>
          </a:p>
          <a:p>
            <a:pPr>
              <a:buNone/>
            </a:pPr>
            <a:r>
              <a:rPr lang="en-US" sz="4200" dirty="0" smtClean="0"/>
              <a:t>                </a:t>
            </a:r>
          </a:p>
          <a:p>
            <a:pPr>
              <a:buNone/>
            </a:pPr>
            <a:r>
              <a:rPr lang="en-US" sz="4200" dirty="0" smtClean="0"/>
              <a:t>       System.out.println(quarkPot.quarker(myBonz1, myBonz2).name);</a:t>
            </a:r>
          </a:p>
          <a:p>
            <a:pPr>
              <a:buNone/>
            </a:pPr>
            <a:r>
              <a:rPr lang="en-US" sz="4200" dirty="0" smtClean="0"/>
              <a:t>    }</a:t>
            </a:r>
          </a:p>
          <a:p>
            <a:pPr>
              <a:buNone/>
            </a:pPr>
            <a:r>
              <a:rPr lang="en-US" sz="4200" dirty="0" smtClean="0"/>
              <a:t>}</a:t>
            </a:r>
          </a:p>
          <a:p>
            <a:pPr>
              <a:buNone/>
            </a:pPr>
            <a:r>
              <a:rPr lang="en-US" sz="4200" dirty="0" smtClean="0"/>
              <a:t> </a:t>
            </a:r>
          </a:p>
          <a:p>
            <a:pPr>
              <a:buNone/>
            </a:pPr>
            <a:r>
              <a:rPr lang="en-US" sz="4200" b="1" dirty="0" smtClean="0"/>
              <a:t>public class </a:t>
            </a:r>
            <a:r>
              <a:rPr lang="en-US" sz="4200" b="1" dirty="0" err="1" smtClean="0"/>
              <a:t>Bonzo</a:t>
            </a:r>
            <a:endParaRPr lang="en-US" sz="4200" dirty="0" smtClean="0"/>
          </a:p>
          <a:p>
            <a:pPr>
              <a:buNone/>
            </a:pPr>
            <a:r>
              <a:rPr lang="en-US" sz="4200" dirty="0" smtClean="0"/>
              <a:t>{</a:t>
            </a:r>
          </a:p>
          <a:p>
            <a:pPr>
              <a:buNone/>
            </a:pPr>
            <a:r>
              <a:rPr lang="en-US" sz="4200" dirty="0" smtClean="0"/>
              <a:t>    public </a:t>
            </a:r>
            <a:r>
              <a:rPr lang="en-US" sz="4200" dirty="0" err="1" smtClean="0"/>
              <a:t>int</a:t>
            </a:r>
            <a:r>
              <a:rPr lang="en-US" sz="4200" dirty="0" smtClean="0"/>
              <a:t> size;</a:t>
            </a:r>
          </a:p>
          <a:p>
            <a:pPr>
              <a:buNone/>
            </a:pPr>
            <a:r>
              <a:rPr lang="en-US" sz="4200" dirty="0" smtClean="0"/>
              <a:t>    public String name;</a:t>
            </a:r>
          </a:p>
          <a:p>
            <a:pPr>
              <a:buNone/>
            </a:pPr>
            <a:r>
              <a:rPr lang="en-US" sz="4200" dirty="0" smtClean="0"/>
              <a:t>    public </a:t>
            </a:r>
            <a:r>
              <a:rPr lang="en-US" sz="4200" dirty="0" err="1" smtClean="0"/>
              <a:t>Bonzo(int</a:t>
            </a:r>
            <a:r>
              <a:rPr lang="en-US" sz="4200" dirty="0" smtClean="0"/>
              <a:t> </a:t>
            </a:r>
            <a:r>
              <a:rPr lang="en-US" sz="4200" dirty="0" err="1" smtClean="0"/>
              <a:t>givenSize</a:t>
            </a:r>
            <a:r>
              <a:rPr lang="en-US" sz="4200" dirty="0" smtClean="0"/>
              <a:t>, String </a:t>
            </a:r>
            <a:r>
              <a:rPr lang="en-US" sz="4200" dirty="0" err="1" smtClean="0"/>
              <a:t>givenName</a:t>
            </a:r>
            <a:r>
              <a:rPr lang="en-US" sz="4200" dirty="0" smtClean="0"/>
              <a:t>)</a:t>
            </a:r>
          </a:p>
          <a:p>
            <a:pPr>
              <a:buNone/>
            </a:pPr>
            <a:r>
              <a:rPr lang="en-US" sz="4200" dirty="0" smtClean="0"/>
              <a:t>    {</a:t>
            </a:r>
          </a:p>
          <a:p>
            <a:pPr>
              <a:buNone/>
            </a:pPr>
            <a:r>
              <a:rPr lang="en-US" sz="4200" dirty="0" smtClean="0"/>
              <a:t>        size = </a:t>
            </a:r>
            <a:r>
              <a:rPr lang="en-US" sz="4200" dirty="0" err="1" smtClean="0"/>
              <a:t>givenSize</a:t>
            </a:r>
            <a:r>
              <a:rPr lang="en-US" sz="4200" dirty="0" smtClean="0"/>
              <a:t>;</a:t>
            </a:r>
          </a:p>
          <a:p>
            <a:pPr>
              <a:buNone/>
            </a:pPr>
            <a:r>
              <a:rPr lang="en-US" sz="4200" dirty="0" smtClean="0"/>
              <a:t>        name = </a:t>
            </a:r>
            <a:r>
              <a:rPr lang="en-US" sz="4200" dirty="0" err="1" smtClean="0"/>
              <a:t>givenName</a:t>
            </a:r>
            <a:r>
              <a:rPr lang="en-US" sz="4200" dirty="0" smtClean="0"/>
              <a:t>;</a:t>
            </a:r>
          </a:p>
          <a:p>
            <a:pPr>
              <a:buNone/>
            </a:pPr>
            <a:r>
              <a:rPr lang="en-US" sz="4200" dirty="0" smtClean="0"/>
              <a:t>    }</a:t>
            </a:r>
          </a:p>
          <a:p>
            <a:pPr>
              <a:buNone/>
            </a:pPr>
            <a:r>
              <a:rPr lang="en-US" sz="4200" dirty="0" smtClean="0"/>
              <a:t>}</a:t>
            </a:r>
          </a:p>
          <a:p>
            <a:pPr>
              <a:buNone/>
            </a:pPr>
            <a:r>
              <a:rPr lang="en-US" sz="4200" dirty="0" smtClean="0"/>
              <a:t> </a:t>
            </a:r>
          </a:p>
          <a:p>
            <a:pPr>
              <a:buNone/>
            </a:pPr>
            <a:r>
              <a:rPr lang="en-US" sz="4200" b="1" dirty="0" smtClean="0"/>
              <a:t>public class Quark</a:t>
            </a:r>
            <a:endParaRPr lang="en-US" sz="4200" dirty="0" smtClean="0"/>
          </a:p>
          <a:p>
            <a:pPr>
              <a:buNone/>
            </a:pPr>
            <a:r>
              <a:rPr lang="en-US" sz="4200" dirty="0" smtClean="0"/>
              <a:t>{</a:t>
            </a:r>
          </a:p>
          <a:p>
            <a:pPr>
              <a:buNone/>
            </a:pPr>
            <a:r>
              <a:rPr lang="en-US" sz="4200" dirty="0" smtClean="0"/>
              <a:t>   public </a:t>
            </a:r>
            <a:r>
              <a:rPr lang="en-US" sz="4200" dirty="0" err="1" smtClean="0"/>
              <a:t>Bonzo</a:t>
            </a:r>
            <a:r>
              <a:rPr lang="en-US" sz="4200" dirty="0" smtClean="0"/>
              <a:t> </a:t>
            </a:r>
            <a:r>
              <a:rPr lang="en-US" sz="4200" dirty="0" err="1" smtClean="0"/>
              <a:t>quarker(Bonzo</a:t>
            </a:r>
            <a:r>
              <a:rPr lang="en-US" sz="4200" dirty="0" smtClean="0"/>
              <a:t> </a:t>
            </a:r>
            <a:r>
              <a:rPr lang="en-US" sz="4200" dirty="0" err="1" smtClean="0"/>
              <a:t>x</a:t>
            </a:r>
            <a:r>
              <a:rPr lang="en-US" sz="4200" dirty="0" smtClean="0"/>
              <a:t>, </a:t>
            </a:r>
            <a:r>
              <a:rPr lang="en-US" sz="4200" dirty="0" err="1" smtClean="0"/>
              <a:t>Bonzo</a:t>
            </a:r>
            <a:r>
              <a:rPr lang="en-US" sz="4200" dirty="0" smtClean="0"/>
              <a:t> </a:t>
            </a:r>
            <a:r>
              <a:rPr lang="en-US" sz="4200" dirty="0" err="1" smtClean="0"/>
              <a:t>y</a:t>
            </a:r>
            <a:r>
              <a:rPr lang="en-US" sz="4200" dirty="0" smtClean="0"/>
              <a:t>)</a:t>
            </a:r>
          </a:p>
          <a:p>
            <a:pPr>
              <a:buNone/>
            </a:pPr>
            <a:r>
              <a:rPr lang="en-US" sz="4200" dirty="0" smtClean="0"/>
              <a:t>   {</a:t>
            </a:r>
          </a:p>
          <a:p>
            <a:pPr>
              <a:buNone/>
            </a:pPr>
            <a:r>
              <a:rPr lang="en-US" sz="4200" dirty="0" smtClean="0"/>
              <a:t>      if (</a:t>
            </a:r>
            <a:r>
              <a:rPr lang="en-US" sz="4200" dirty="0" err="1" smtClean="0"/>
              <a:t>x.size</a:t>
            </a:r>
            <a:r>
              <a:rPr lang="en-US" sz="4200" dirty="0" smtClean="0"/>
              <a:t> &lt; </a:t>
            </a:r>
            <a:r>
              <a:rPr lang="en-US" sz="4200" dirty="0" err="1" smtClean="0"/>
              <a:t>y.size</a:t>
            </a:r>
            <a:r>
              <a:rPr lang="en-US" sz="4200" dirty="0" smtClean="0"/>
              <a:t>)</a:t>
            </a:r>
          </a:p>
          <a:p>
            <a:pPr>
              <a:buNone/>
            </a:pPr>
            <a:r>
              <a:rPr lang="en-US" sz="4200" dirty="0" smtClean="0"/>
              <a:t>         return </a:t>
            </a:r>
            <a:r>
              <a:rPr lang="en-US" sz="4200" dirty="0" err="1" smtClean="0"/>
              <a:t>x</a:t>
            </a:r>
            <a:r>
              <a:rPr lang="en-US" sz="4200" dirty="0" smtClean="0"/>
              <a:t>;</a:t>
            </a:r>
          </a:p>
          <a:p>
            <a:pPr>
              <a:buNone/>
            </a:pPr>
            <a:r>
              <a:rPr lang="en-US" sz="4200" dirty="0" smtClean="0"/>
              <a:t>      else</a:t>
            </a:r>
          </a:p>
          <a:p>
            <a:pPr>
              <a:buNone/>
            </a:pPr>
            <a:r>
              <a:rPr lang="en-US" sz="4200" dirty="0" smtClean="0"/>
              <a:t>         return </a:t>
            </a:r>
            <a:r>
              <a:rPr lang="en-US" sz="4200" dirty="0" err="1" smtClean="0"/>
              <a:t>y</a:t>
            </a:r>
            <a:r>
              <a:rPr lang="en-US" sz="4200" dirty="0" smtClean="0"/>
              <a:t>;</a:t>
            </a:r>
          </a:p>
          <a:p>
            <a:pPr>
              <a:buNone/>
            </a:pPr>
            <a:r>
              <a:rPr lang="en-US" sz="4200" dirty="0" smtClean="0"/>
              <a:t>   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b="1" dirty="0" smtClean="0"/>
              <a:t>public class Quark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public </a:t>
            </a:r>
            <a:r>
              <a:rPr lang="en-US" dirty="0" err="1" smtClean="0"/>
              <a:t>Bonzo</a:t>
            </a:r>
            <a:r>
              <a:rPr lang="en-US" dirty="0" smtClean="0"/>
              <a:t> </a:t>
            </a:r>
            <a:r>
              <a:rPr lang="en-US" dirty="0" err="1" smtClean="0"/>
              <a:t>quarker(Bonzo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Bonzo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{</a:t>
            </a:r>
          </a:p>
          <a:p>
            <a:pPr>
              <a:buNone/>
            </a:pPr>
            <a:r>
              <a:rPr lang="en-US" dirty="0" smtClean="0"/>
              <a:t>      if (</a:t>
            </a:r>
            <a:r>
              <a:rPr lang="en-US" dirty="0" err="1" smtClean="0"/>
              <a:t>x.size</a:t>
            </a:r>
            <a:r>
              <a:rPr lang="en-US" dirty="0" smtClean="0"/>
              <a:t> &lt; </a:t>
            </a:r>
            <a:r>
              <a:rPr lang="en-US" dirty="0" err="1" smtClean="0"/>
              <a:t>y.size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     return </a:t>
            </a:r>
            <a:r>
              <a:rPr lang="en-US" dirty="0" err="1" smtClean="0"/>
              <a:t>x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  else</a:t>
            </a:r>
          </a:p>
          <a:p>
            <a:pPr>
              <a:buNone/>
            </a:pPr>
            <a:r>
              <a:rPr lang="en-US" dirty="0" smtClean="0"/>
              <a:t>         return </a:t>
            </a:r>
            <a:r>
              <a:rPr lang="en-US" dirty="0" err="1" smtClean="0"/>
              <a:t>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Quark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CompareTo</a:t>
            </a:r>
            <a:endParaRPr lang="en-US" dirty="0" smtClean="0"/>
          </a:p>
          <a:p>
            <a:r>
              <a:rPr lang="en-US" dirty="0" smtClean="0"/>
              <a:t>Return </a:t>
            </a:r>
            <a:r>
              <a:rPr lang="en-US" dirty="0" err="1" smtClean="0"/>
              <a:t>e</a:t>
            </a:r>
            <a:endParaRPr lang="en-US" dirty="0" smtClean="0"/>
          </a:p>
          <a:p>
            <a:r>
              <a:rPr lang="en-US" dirty="0" smtClean="0"/>
              <a:t>Take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params</a:t>
            </a:r>
            <a:endParaRPr lang="en-US" dirty="0" smtClean="0"/>
          </a:p>
          <a:p>
            <a:r>
              <a:rPr lang="en-US" dirty="0" smtClean="0"/>
              <a:t>Declare class </a:t>
            </a:r>
            <a:r>
              <a:rPr lang="en-US" dirty="0" err="1" smtClean="0"/>
              <a:t>e</a:t>
            </a:r>
            <a:endParaRPr lang="en-US" dirty="0" smtClean="0"/>
          </a:p>
          <a:p>
            <a:r>
              <a:rPr lang="en-US" dirty="0" smtClean="0"/>
              <a:t>Require </a:t>
            </a:r>
            <a:r>
              <a:rPr lang="en-US" dirty="0" err="1" smtClean="0"/>
              <a:t>e</a:t>
            </a:r>
            <a:r>
              <a:rPr lang="en-US" dirty="0" smtClean="0"/>
              <a:t> to extend comparable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Quark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public class Quark&lt;E extends Comparable&lt;Object&gt;&gt;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public E </a:t>
            </a:r>
            <a:r>
              <a:rPr lang="en-US" dirty="0" err="1" smtClean="0"/>
              <a:t>quarker(E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, E 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{</a:t>
            </a:r>
          </a:p>
          <a:p>
            <a:pPr>
              <a:buNone/>
            </a:pPr>
            <a:r>
              <a:rPr lang="en-US" dirty="0" smtClean="0"/>
              <a:t>      if (</a:t>
            </a:r>
            <a:r>
              <a:rPr lang="en-US" dirty="0" err="1" smtClean="0"/>
              <a:t>x.compareTo(y</a:t>
            </a:r>
            <a:r>
              <a:rPr lang="en-US" dirty="0" smtClean="0"/>
              <a:t>) == -1)</a:t>
            </a:r>
          </a:p>
          <a:p>
            <a:pPr>
              <a:buNone/>
            </a:pPr>
            <a:r>
              <a:rPr lang="en-US" dirty="0" smtClean="0"/>
              <a:t>         return </a:t>
            </a:r>
            <a:r>
              <a:rPr lang="en-US" dirty="0" err="1" smtClean="0"/>
              <a:t>x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  else</a:t>
            </a:r>
          </a:p>
          <a:p>
            <a:pPr>
              <a:buNone/>
            </a:pPr>
            <a:r>
              <a:rPr lang="en-US" dirty="0" smtClean="0"/>
              <a:t>         return </a:t>
            </a:r>
            <a:r>
              <a:rPr lang="en-US" dirty="0" err="1" smtClean="0"/>
              <a:t>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Bonzo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public class </a:t>
            </a:r>
            <a:r>
              <a:rPr lang="en-US" b="1" dirty="0" err="1" smtClean="0"/>
              <a:t>Bonzo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 public </a:t>
            </a:r>
            <a:r>
              <a:rPr lang="en-US" dirty="0" err="1" smtClean="0"/>
              <a:t>int</a:t>
            </a:r>
            <a:r>
              <a:rPr lang="en-US" dirty="0" smtClean="0"/>
              <a:t> size;</a:t>
            </a:r>
          </a:p>
          <a:p>
            <a:pPr>
              <a:buNone/>
            </a:pPr>
            <a:r>
              <a:rPr lang="en-US" dirty="0" smtClean="0"/>
              <a:t>    public String name;</a:t>
            </a:r>
          </a:p>
          <a:p>
            <a:pPr>
              <a:buNone/>
            </a:pPr>
            <a:r>
              <a:rPr lang="en-US" dirty="0" smtClean="0"/>
              <a:t>    public </a:t>
            </a:r>
            <a:r>
              <a:rPr lang="en-US" dirty="0" err="1" smtClean="0"/>
              <a:t>Bonzo(int</a:t>
            </a:r>
            <a:r>
              <a:rPr lang="en-US" dirty="0" smtClean="0"/>
              <a:t> </a:t>
            </a:r>
            <a:r>
              <a:rPr lang="en-US" dirty="0" err="1" smtClean="0"/>
              <a:t>givenSize</a:t>
            </a:r>
            <a:r>
              <a:rPr lang="en-US" dirty="0" smtClean="0"/>
              <a:t>, String </a:t>
            </a:r>
            <a:r>
              <a:rPr lang="en-US" dirty="0" err="1" smtClean="0"/>
              <a:t>givenName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{</a:t>
            </a:r>
          </a:p>
          <a:p>
            <a:pPr>
              <a:buNone/>
            </a:pPr>
            <a:r>
              <a:rPr lang="en-US" dirty="0" smtClean="0"/>
              <a:t>        size = </a:t>
            </a:r>
            <a:r>
              <a:rPr lang="en-US" dirty="0" err="1" smtClean="0"/>
              <a:t>givenSize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    name = </a:t>
            </a:r>
            <a:r>
              <a:rPr lang="en-US" dirty="0" err="1" smtClean="0"/>
              <a:t>givenName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Bonzo</a:t>
            </a:r>
            <a:r>
              <a:rPr lang="en-US" dirty="0" smtClean="0"/>
              <a:t>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Implements Comparable</a:t>
            </a:r>
          </a:p>
          <a:p>
            <a:r>
              <a:rPr lang="en-US" dirty="0" err="1" smtClean="0"/>
              <a:t>compareTo</a:t>
            </a:r>
            <a:r>
              <a:rPr lang="en-US" dirty="0" smtClean="0"/>
              <a:t> method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</a:t>
            </a:r>
            <a:r>
              <a:rPr lang="en-US" dirty="0" err="1" smtClean="0"/>
              <a:t>Bonzo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100" b="1" dirty="0" smtClean="0"/>
              <a:t>public class </a:t>
            </a:r>
            <a:r>
              <a:rPr lang="en-US" sz="1100" b="1" dirty="0" err="1" smtClean="0"/>
              <a:t>Bonzo</a:t>
            </a:r>
            <a:r>
              <a:rPr lang="en-US" sz="1100" b="1" dirty="0" smtClean="0"/>
              <a:t> implements Comparable&lt;Object&gt;</a:t>
            </a:r>
            <a:endParaRPr lang="en-US" sz="1100" dirty="0" smtClean="0"/>
          </a:p>
          <a:p>
            <a:pPr>
              <a:buNone/>
            </a:pPr>
            <a:r>
              <a:rPr lang="en-US" sz="1100" dirty="0" smtClean="0"/>
              <a:t>{</a:t>
            </a:r>
          </a:p>
          <a:p>
            <a:pPr>
              <a:buNone/>
            </a:pPr>
            <a:r>
              <a:rPr lang="en-US" sz="1100" dirty="0" smtClean="0"/>
              <a:t>    public </a:t>
            </a:r>
            <a:r>
              <a:rPr lang="en-US" sz="1100" dirty="0" err="1" smtClean="0"/>
              <a:t>int</a:t>
            </a:r>
            <a:r>
              <a:rPr lang="en-US" sz="1100" dirty="0" smtClean="0"/>
              <a:t> size;</a:t>
            </a:r>
          </a:p>
          <a:p>
            <a:pPr>
              <a:buNone/>
            </a:pPr>
            <a:r>
              <a:rPr lang="en-US" sz="1100" dirty="0" smtClean="0"/>
              <a:t>    public String name;</a:t>
            </a:r>
          </a:p>
          <a:p>
            <a:pPr>
              <a:buNone/>
            </a:pPr>
            <a:r>
              <a:rPr lang="en-US" sz="1100" dirty="0" smtClean="0"/>
              <a:t>    public </a:t>
            </a:r>
            <a:r>
              <a:rPr lang="en-US" sz="1100" dirty="0" err="1" smtClean="0"/>
              <a:t>Bonzo(int</a:t>
            </a:r>
            <a:r>
              <a:rPr lang="en-US" sz="1100" dirty="0" smtClean="0"/>
              <a:t> </a:t>
            </a:r>
            <a:r>
              <a:rPr lang="en-US" sz="1100" dirty="0" err="1" smtClean="0"/>
              <a:t>givenSize</a:t>
            </a:r>
            <a:r>
              <a:rPr lang="en-US" sz="1100" dirty="0" smtClean="0"/>
              <a:t>, String </a:t>
            </a:r>
            <a:r>
              <a:rPr lang="en-US" sz="1100" dirty="0" err="1" smtClean="0"/>
              <a:t>givenName</a:t>
            </a:r>
            <a:r>
              <a:rPr lang="en-US" sz="1100" dirty="0" smtClean="0"/>
              <a:t>)</a:t>
            </a:r>
          </a:p>
          <a:p>
            <a:pPr>
              <a:buNone/>
            </a:pPr>
            <a:r>
              <a:rPr lang="en-US" sz="1100" dirty="0" smtClean="0"/>
              <a:t>    {</a:t>
            </a:r>
          </a:p>
          <a:p>
            <a:pPr>
              <a:buNone/>
            </a:pPr>
            <a:r>
              <a:rPr lang="en-US" sz="1100" dirty="0" smtClean="0"/>
              <a:t>        size = </a:t>
            </a:r>
            <a:r>
              <a:rPr lang="en-US" sz="1100" dirty="0" err="1" smtClean="0"/>
              <a:t>givenSize</a:t>
            </a:r>
            <a:r>
              <a:rPr lang="en-US" sz="1100" dirty="0" smtClean="0"/>
              <a:t>;</a:t>
            </a:r>
          </a:p>
          <a:p>
            <a:pPr>
              <a:buNone/>
            </a:pPr>
            <a:r>
              <a:rPr lang="en-US" sz="1100" dirty="0" smtClean="0"/>
              <a:t>        name = </a:t>
            </a:r>
            <a:r>
              <a:rPr lang="en-US" sz="1100" dirty="0" err="1" smtClean="0"/>
              <a:t>givenName</a:t>
            </a:r>
            <a:r>
              <a:rPr lang="en-US" sz="1100" dirty="0" smtClean="0"/>
              <a:t>;</a:t>
            </a:r>
          </a:p>
          <a:p>
            <a:pPr>
              <a:buNone/>
            </a:pPr>
            <a:r>
              <a:rPr lang="en-US" sz="1100" dirty="0" smtClean="0"/>
              <a:t>    }</a:t>
            </a:r>
          </a:p>
          <a:p>
            <a:pPr>
              <a:buNone/>
            </a:pPr>
            <a:r>
              <a:rPr lang="en-US" sz="1100" b="1" dirty="0" smtClean="0"/>
              <a:t>    public </a:t>
            </a:r>
            <a:r>
              <a:rPr lang="en-US" sz="1100" b="1" dirty="0" err="1" smtClean="0"/>
              <a:t>int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compareTo(Object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obj</a:t>
            </a:r>
            <a:r>
              <a:rPr lang="en-US" sz="1100" b="1" dirty="0" smtClean="0"/>
              <a:t>)</a:t>
            </a:r>
          </a:p>
          <a:p>
            <a:pPr>
              <a:buNone/>
            </a:pPr>
            <a:r>
              <a:rPr lang="en-US" sz="1100" dirty="0" smtClean="0"/>
              <a:t>    {</a:t>
            </a:r>
          </a:p>
          <a:p>
            <a:pPr>
              <a:buNone/>
            </a:pPr>
            <a:r>
              <a:rPr lang="en-US" sz="1100" dirty="0" smtClean="0"/>
              <a:t>	</a:t>
            </a:r>
            <a:r>
              <a:rPr lang="en-US" sz="1100" dirty="0" err="1" smtClean="0"/>
              <a:t>Bonzo</a:t>
            </a:r>
            <a:r>
              <a:rPr lang="en-US" sz="1100" dirty="0" smtClean="0"/>
              <a:t> </a:t>
            </a:r>
            <a:r>
              <a:rPr lang="en-US" sz="1100" dirty="0" err="1" smtClean="0"/>
              <a:t>bonz</a:t>
            </a:r>
            <a:r>
              <a:rPr lang="en-US" sz="1100" dirty="0" smtClean="0"/>
              <a:t> = (</a:t>
            </a:r>
            <a:r>
              <a:rPr lang="en-US" sz="1100" dirty="0" err="1" smtClean="0"/>
              <a:t>Bonzo</a:t>
            </a:r>
            <a:r>
              <a:rPr lang="en-US" sz="1100" dirty="0" smtClean="0"/>
              <a:t>) </a:t>
            </a:r>
            <a:r>
              <a:rPr lang="en-US" sz="1100" dirty="0" err="1" smtClean="0"/>
              <a:t>obj</a:t>
            </a:r>
            <a:r>
              <a:rPr lang="en-US" sz="1100" dirty="0" smtClean="0"/>
              <a:t>;</a:t>
            </a:r>
          </a:p>
          <a:p>
            <a:pPr>
              <a:buNone/>
            </a:pPr>
            <a:r>
              <a:rPr lang="en-US" sz="1100" dirty="0" smtClean="0"/>
              <a:t>	if (size &lt; </a:t>
            </a:r>
            <a:r>
              <a:rPr lang="en-US" sz="1100" dirty="0" err="1" smtClean="0"/>
              <a:t>bonz.size</a:t>
            </a:r>
            <a:r>
              <a:rPr lang="en-US" sz="1100" dirty="0" smtClean="0"/>
              <a:t>)</a:t>
            </a:r>
          </a:p>
          <a:p>
            <a:pPr>
              <a:buNone/>
            </a:pPr>
            <a:r>
              <a:rPr lang="en-US" sz="1100" dirty="0" smtClean="0"/>
              <a:t>	{</a:t>
            </a:r>
          </a:p>
          <a:p>
            <a:pPr>
              <a:buNone/>
            </a:pPr>
            <a:r>
              <a:rPr lang="en-US" sz="1100" dirty="0" smtClean="0"/>
              <a:t>		return -1;</a:t>
            </a:r>
          </a:p>
          <a:p>
            <a:pPr>
              <a:buNone/>
            </a:pPr>
            <a:r>
              <a:rPr lang="en-US" sz="1100" dirty="0" smtClean="0"/>
              <a:t>	}</a:t>
            </a:r>
          </a:p>
          <a:p>
            <a:pPr>
              <a:buNone/>
            </a:pPr>
            <a:r>
              <a:rPr lang="en-US" sz="1100" dirty="0" smtClean="0"/>
              <a:t>	else if (size == </a:t>
            </a:r>
            <a:r>
              <a:rPr lang="en-US" sz="1100" dirty="0" err="1" smtClean="0"/>
              <a:t>bonz.size</a:t>
            </a:r>
            <a:r>
              <a:rPr lang="en-US" sz="1100" dirty="0" smtClean="0"/>
              <a:t>)</a:t>
            </a:r>
          </a:p>
          <a:p>
            <a:pPr>
              <a:buNone/>
            </a:pPr>
            <a:r>
              <a:rPr lang="en-US" sz="1100" dirty="0" smtClean="0"/>
              <a:t>	{</a:t>
            </a:r>
          </a:p>
          <a:p>
            <a:pPr>
              <a:buNone/>
            </a:pPr>
            <a:r>
              <a:rPr lang="en-US" sz="1100" dirty="0" smtClean="0"/>
              <a:t>		return 0;</a:t>
            </a:r>
          </a:p>
          <a:p>
            <a:pPr>
              <a:buNone/>
            </a:pPr>
            <a:r>
              <a:rPr lang="en-US" sz="1100" dirty="0" smtClean="0"/>
              <a:t>	}</a:t>
            </a:r>
          </a:p>
          <a:p>
            <a:pPr>
              <a:buNone/>
            </a:pPr>
            <a:r>
              <a:rPr lang="en-US" sz="1100" dirty="0" smtClean="0"/>
              <a:t>	else</a:t>
            </a:r>
          </a:p>
          <a:p>
            <a:pPr>
              <a:buNone/>
            </a:pPr>
            <a:r>
              <a:rPr lang="en-US" sz="1100" dirty="0" smtClean="0"/>
              <a:t>	{</a:t>
            </a:r>
          </a:p>
          <a:p>
            <a:pPr>
              <a:buNone/>
            </a:pPr>
            <a:r>
              <a:rPr lang="en-US" sz="1100" dirty="0" smtClean="0"/>
              <a:t>		return 1;</a:t>
            </a:r>
          </a:p>
          <a:p>
            <a:pPr>
              <a:buNone/>
            </a:pPr>
            <a:r>
              <a:rPr lang="en-US" sz="1100" dirty="0" smtClean="0"/>
              <a:t>	}</a:t>
            </a:r>
          </a:p>
          <a:p>
            <a:pPr>
              <a:buNone/>
            </a:pPr>
            <a:r>
              <a:rPr lang="en-US" sz="1100" dirty="0" smtClean="0"/>
              <a:t>    }</a:t>
            </a:r>
          </a:p>
          <a:p>
            <a:pPr>
              <a:buNone/>
            </a:pPr>
            <a:r>
              <a:rPr lang="en-US" sz="11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public class Main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public static void </a:t>
            </a:r>
            <a:r>
              <a:rPr lang="en-US" dirty="0" err="1" smtClean="0"/>
              <a:t>main(String</a:t>
            </a:r>
            <a:r>
              <a:rPr lang="en-US" dirty="0" smtClean="0"/>
              <a:t>[] </a:t>
            </a:r>
            <a:r>
              <a:rPr lang="en-US" dirty="0" err="1" smtClean="0"/>
              <a:t>args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{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Bonzo</a:t>
            </a:r>
            <a:r>
              <a:rPr lang="en-US" dirty="0" smtClean="0"/>
              <a:t> myBonz1= new Bonzo(6,"bozo");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Bonzo</a:t>
            </a:r>
            <a:r>
              <a:rPr lang="en-US" dirty="0" smtClean="0"/>
              <a:t> myBonz2= new Bonzo(5,"boza");</a:t>
            </a:r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  Quark </a:t>
            </a:r>
            <a:r>
              <a:rPr lang="en-US" dirty="0" err="1" smtClean="0"/>
              <a:t>quarkPot</a:t>
            </a:r>
            <a:r>
              <a:rPr lang="en-US" dirty="0" smtClean="0"/>
              <a:t> = new Quark();</a:t>
            </a:r>
          </a:p>
          <a:p>
            <a:pPr>
              <a:buNone/>
            </a:pPr>
            <a:r>
              <a:rPr lang="en-US" dirty="0" smtClean="0"/>
              <a:t>                </a:t>
            </a:r>
          </a:p>
          <a:p>
            <a:pPr>
              <a:buNone/>
            </a:pPr>
            <a:r>
              <a:rPr lang="en-US" dirty="0" smtClean="0"/>
              <a:t>       System.out.println(quarkPot.quarker(myBonz1, myBonz2).name);</a:t>
            </a:r>
          </a:p>
          <a:p>
            <a:pPr>
              <a:buNone/>
            </a:pPr>
            <a:r>
              <a:rPr lang="en-US" dirty="0" smtClean="0"/>
              <a:t>    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declare type when creating Quark instance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public class Main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 public static void </a:t>
            </a:r>
            <a:r>
              <a:rPr lang="en-US" dirty="0" err="1" smtClean="0"/>
              <a:t>main(String</a:t>
            </a:r>
            <a:r>
              <a:rPr lang="en-US" dirty="0" smtClean="0"/>
              <a:t>[] </a:t>
            </a:r>
            <a:r>
              <a:rPr lang="en-US" dirty="0" err="1" smtClean="0"/>
              <a:t>args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{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Bonzo</a:t>
            </a:r>
            <a:r>
              <a:rPr lang="en-US" dirty="0" smtClean="0"/>
              <a:t> myBonz1= new Bonzo(6,"bozo");</a:t>
            </a:r>
          </a:p>
          <a:p>
            <a:pPr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Bonzo</a:t>
            </a:r>
            <a:r>
              <a:rPr lang="en-US" dirty="0" smtClean="0"/>
              <a:t> myBonz2= new Bonzo(5,"boza");</a:t>
            </a:r>
          </a:p>
          <a:p>
            <a:pPr>
              <a:buNone/>
            </a:pPr>
            <a:r>
              <a:rPr lang="en-US" dirty="0" smtClean="0"/>
              <a:t>       </a:t>
            </a:r>
          </a:p>
          <a:p>
            <a:pPr>
              <a:buNone/>
            </a:pPr>
            <a:r>
              <a:rPr lang="en-US" dirty="0" smtClean="0"/>
              <a:t>       Quark&lt;</a:t>
            </a:r>
            <a:r>
              <a:rPr lang="en-US" dirty="0" err="1" smtClean="0"/>
              <a:t>Bonzo</a:t>
            </a:r>
            <a:r>
              <a:rPr lang="en-US" dirty="0" smtClean="0"/>
              <a:t>&gt; </a:t>
            </a:r>
            <a:r>
              <a:rPr lang="en-US" dirty="0" err="1" smtClean="0"/>
              <a:t>quarkPot</a:t>
            </a:r>
            <a:r>
              <a:rPr lang="en-US" dirty="0" smtClean="0"/>
              <a:t> = new Quark&lt;</a:t>
            </a:r>
            <a:r>
              <a:rPr lang="en-US" dirty="0" err="1" smtClean="0"/>
              <a:t>Bonzo</a:t>
            </a:r>
            <a:r>
              <a:rPr lang="en-US" dirty="0" smtClean="0"/>
              <a:t>&gt;();</a:t>
            </a:r>
          </a:p>
          <a:p>
            <a:pPr>
              <a:buNone/>
            </a:pPr>
            <a:r>
              <a:rPr lang="en-US" dirty="0" smtClean="0"/>
              <a:t>                </a:t>
            </a:r>
          </a:p>
          <a:p>
            <a:pPr>
              <a:buNone/>
            </a:pPr>
            <a:r>
              <a:rPr lang="en-US" dirty="0" smtClean="0"/>
              <a:t>       System.out.println(quarkPot.quarker(myBonz1, myBonz2).name);</a:t>
            </a:r>
          </a:p>
          <a:p>
            <a:pPr>
              <a:buNone/>
            </a:pPr>
            <a:r>
              <a:rPr lang="en-US" dirty="0" smtClean="0"/>
              <a:t>    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" y="457200"/>
          <a:ext cx="8229600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4038600" cy="513556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1714" b="1" dirty="0" smtClean="0"/>
              <a:t>public class Main</a:t>
            </a:r>
            <a:endParaRPr lang="en-US" sz="1714" dirty="0" smtClean="0"/>
          </a:p>
          <a:p>
            <a:pPr>
              <a:buNone/>
            </a:pPr>
            <a:r>
              <a:rPr lang="en-US" sz="1714" dirty="0" smtClean="0"/>
              <a:t>{</a:t>
            </a:r>
          </a:p>
          <a:p>
            <a:pPr>
              <a:buNone/>
            </a:pPr>
            <a:r>
              <a:rPr lang="en-US" sz="1714" dirty="0" smtClean="0"/>
              <a:t>   public static void </a:t>
            </a:r>
            <a:r>
              <a:rPr lang="en-US" sz="1714" dirty="0" err="1" smtClean="0"/>
              <a:t>main(String</a:t>
            </a:r>
            <a:r>
              <a:rPr lang="en-US" sz="1714" dirty="0" smtClean="0"/>
              <a:t>[] </a:t>
            </a:r>
            <a:r>
              <a:rPr lang="en-US" sz="1714" dirty="0" err="1" smtClean="0"/>
              <a:t>args</a:t>
            </a:r>
            <a:r>
              <a:rPr lang="en-US" sz="1714" dirty="0" smtClean="0"/>
              <a:t>)</a:t>
            </a:r>
          </a:p>
          <a:p>
            <a:pPr>
              <a:buNone/>
            </a:pPr>
            <a:r>
              <a:rPr lang="en-US" sz="1714" dirty="0" smtClean="0"/>
              <a:t>   {</a:t>
            </a:r>
          </a:p>
          <a:p>
            <a:pPr>
              <a:buNone/>
            </a:pPr>
            <a:r>
              <a:rPr lang="en-US" sz="1714" dirty="0" smtClean="0"/>
              <a:t>       </a:t>
            </a:r>
            <a:r>
              <a:rPr lang="en-US" sz="1714" dirty="0" err="1" smtClean="0"/>
              <a:t>Bonzo</a:t>
            </a:r>
            <a:r>
              <a:rPr lang="en-US" sz="1714" dirty="0" smtClean="0"/>
              <a:t> myBonz1= new Bonzo(6,"bozo");</a:t>
            </a:r>
          </a:p>
          <a:p>
            <a:pPr>
              <a:buNone/>
            </a:pPr>
            <a:r>
              <a:rPr lang="en-US" sz="1714" dirty="0" smtClean="0"/>
              <a:t>       </a:t>
            </a:r>
            <a:r>
              <a:rPr lang="en-US" sz="1714" dirty="0" err="1" smtClean="0"/>
              <a:t>Bonzo</a:t>
            </a:r>
            <a:r>
              <a:rPr lang="en-US" sz="1714" dirty="0" smtClean="0"/>
              <a:t> myBonz2= new Bonzo(5,"boza");</a:t>
            </a:r>
          </a:p>
          <a:p>
            <a:pPr>
              <a:buNone/>
            </a:pPr>
            <a:r>
              <a:rPr lang="en-US" sz="1714" dirty="0" smtClean="0"/>
              <a:t>       </a:t>
            </a:r>
          </a:p>
          <a:p>
            <a:pPr>
              <a:buNone/>
            </a:pPr>
            <a:r>
              <a:rPr lang="en-US" sz="1714" dirty="0" smtClean="0"/>
              <a:t>       Quark&lt;</a:t>
            </a:r>
            <a:r>
              <a:rPr lang="en-US" sz="1714" dirty="0" err="1" smtClean="0"/>
              <a:t>Bonzo</a:t>
            </a:r>
            <a:r>
              <a:rPr lang="en-US" sz="1714" dirty="0" smtClean="0"/>
              <a:t>&gt; </a:t>
            </a:r>
            <a:r>
              <a:rPr lang="en-US" sz="1714" dirty="0" err="1" smtClean="0"/>
              <a:t>quarkPot</a:t>
            </a:r>
            <a:r>
              <a:rPr lang="en-US" sz="1714" dirty="0" smtClean="0"/>
              <a:t> = new Quark&lt;</a:t>
            </a:r>
            <a:r>
              <a:rPr lang="en-US" sz="1714" dirty="0" err="1" smtClean="0"/>
              <a:t>Bonzo</a:t>
            </a:r>
            <a:r>
              <a:rPr lang="en-US" sz="1714" dirty="0" smtClean="0"/>
              <a:t>&gt;();</a:t>
            </a:r>
          </a:p>
          <a:p>
            <a:pPr>
              <a:buNone/>
            </a:pPr>
            <a:r>
              <a:rPr lang="en-US" sz="1714" dirty="0" smtClean="0"/>
              <a:t>                </a:t>
            </a:r>
          </a:p>
          <a:p>
            <a:pPr>
              <a:buNone/>
            </a:pPr>
            <a:r>
              <a:rPr lang="en-US" sz="1714" dirty="0" smtClean="0"/>
              <a:t>       System.out.println(quarkPot.quarker(myBonz1, myBonz2).name);</a:t>
            </a:r>
          </a:p>
          <a:p>
            <a:pPr>
              <a:buNone/>
            </a:pPr>
            <a:r>
              <a:rPr lang="en-US" sz="1714" dirty="0" smtClean="0"/>
              <a:t>    }</a:t>
            </a:r>
          </a:p>
          <a:p>
            <a:pPr lvl="0">
              <a:buNone/>
              <a:defRPr/>
            </a:pPr>
            <a:r>
              <a:rPr lang="en-US" sz="1714" dirty="0" smtClean="0"/>
              <a:t>}</a:t>
            </a:r>
          </a:p>
          <a:p>
            <a:pPr lvl="0">
              <a:buNone/>
              <a:defRPr/>
            </a:pPr>
            <a:endParaRPr lang="en-US" sz="1714" dirty="0" smtClean="0"/>
          </a:p>
          <a:p>
            <a:pPr lvl="0">
              <a:buNone/>
              <a:defRPr/>
            </a:pPr>
            <a:r>
              <a:rPr lang="en-US" sz="1714" b="1" dirty="0" smtClean="0"/>
              <a:t>public class Quark&lt;E extends Comparable&lt;Object&gt;&gt;</a:t>
            </a:r>
            <a:endParaRPr lang="en-US" sz="1714" dirty="0" smtClean="0"/>
          </a:p>
          <a:p>
            <a:pPr lvl="0">
              <a:buNone/>
              <a:defRPr/>
            </a:pPr>
            <a:r>
              <a:rPr lang="en-US" sz="1714" dirty="0" smtClean="0"/>
              <a:t>{</a:t>
            </a:r>
          </a:p>
          <a:p>
            <a:pPr lvl="0">
              <a:buNone/>
              <a:defRPr/>
            </a:pPr>
            <a:r>
              <a:rPr lang="en-US" sz="1714" dirty="0" smtClean="0"/>
              <a:t>   public E </a:t>
            </a:r>
            <a:r>
              <a:rPr lang="en-US" sz="1714" dirty="0" err="1" smtClean="0"/>
              <a:t>quarker(E</a:t>
            </a:r>
            <a:r>
              <a:rPr lang="en-US" sz="1714" dirty="0" smtClean="0"/>
              <a:t> </a:t>
            </a:r>
            <a:r>
              <a:rPr lang="en-US" sz="1714" dirty="0" err="1" smtClean="0"/>
              <a:t>x</a:t>
            </a:r>
            <a:r>
              <a:rPr lang="en-US" sz="1714" dirty="0" smtClean="0"/>
              <a:t>, E </a:t>
            </a:r>
            <a:r>
              <a:rPr lang="en-US" sz="1714" dirty="0" err="1" smtClean="0"/>
              <a:t>y</a:t>
            </a:r>
            <a:r>
              <a:rPr lang="en-US" sz="1714" dirty="0" smtClean="0"/>
              <a:t>)</a:t>
            </a:r>
          </a:p>
          <a:p>
            <a:pPr lvl="0">
              <a:buNone/>
              <a:defRPr/>
            </a:pPr>
            <a:r>
              <a:rPr lang="en-US" sz="1714" dirty="0" smtClean="0"/>
              <a:t>   {</a:t>
            </a:r>
          </a:p>
          <a:p>
            <a:pPr lvl="0">
              <a:buNone/>
              <a:defRPr/>
            </a:pPr>
            <a:r>
              <a:rPr lang="en-US" sz="1714" dirty="0" smtClean="0"/>
              <a:t>      if (</a:t>
            </a:r>
            <a:r>
              <a:rPr lang="en-US" sz="1714" dirty="0" err="1" smtClean="0"/>
              <a:t>x.compareTo(y</a:t>
            </a:r>
            <a:r>
              <a:rPr lang="en-US" sz="1714" dirty="0" smtClean="0"/>
              <a:t>) == -1)</a:t>
            </a:r>
          </a:p>
          <a:p>
            <a:pPr lvl="0">
              <a:buNone/>
              <a:defRPr/>
            </a:pPr>
            <a:r>
              <a:rPr lang="en-US" sz="1714" dirty="0" smtClean="0"/>
              <a:t>         return </a:t>
            </a:r>
            <a:r>
              <a:rPr lang="en-US" sz="1714" dirty="0" err="1" smtClean="0"/>
              <a:t>x</a:t>
            </a:r>
            <a:r>
              <a:rPr lang="en-US" sz="1714" dirty="0" smtClean="0"/>
              <a:t>;</a:t>
            </a:r>
          </a:p>
          <a:p>
            <a:pPr lvl="0">
              <a:buNone/>
              <a:defRPr/>
            </a:pPr>
            <a:r>
              <a:rPr lang="en-US" sz="1714" dirty="0" smtClean="0"/>
              <a:t>      else</a:t>
            </a:r>
          </a:p>
          <a:p>
            <a:pPr lvl="0">
              <a:buNone/>
              <a:defRPr/>
            </a:pPr>
            <a:r>
              <a:rPr lang="en-US" sz="1714" dirty="0" smtClean="0"/>
              <a:t>         return </a:t>
            </a:r>
            <a:r>
              <a:rPr lang="en-US" sz="1714" dirty="0" err="1" smtClean="0"/>
              <a:t>y</a:t>
            </a:r>
            <a:r>
              <a:rPr lang="en-US" sz="1714" dirty="0" smtClean="0"/>
              <a:t>;</a:t>
            </a:r>
          </a:p>
          <a:p>
            <a:pPr lvl="0">
              <a:buNone/>
              <a:defRPr/>
            </a:pPr>
            <a:r>
              <a:rPr lang="en-US" sz="1714" dirty="0" smtClean="0"/>
              <a:t>   }</a:t>
            </a:r>
          </a:p>
          <a:p>
            <a:pPr lvl="0">
              <a:buNone/>
              <a:defRPr/>
            </a:pPr>
            <a:r>
              <a:rPr lang="en-US" sz="1714" dirty="0" smtClean="0"/>
              <a:t>}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417638"/>
            <a:ext cx="4038600" cy="544036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class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Bonzo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implements Comparable&lt;Object&gt;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public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size;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public String name;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public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Bonzo(int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givenSize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String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givenName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size =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givenSize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name = </a:t>
            </a:r>
            <a:r>
              <a:rPr kumimoji="0" lang="en-US" sz="4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givenName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}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public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compareTo(Object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4000" dirty="0" smtClean="0"/>
              <a:t>	</a:t>
            </a:r>
            <a:r>
              <a:rPr lang="en-US" sz="4000" dirty="0" err="1" smtClean="0"/>
              <a:t>Bonzo</a:t>
            </a:r>
            <a:r>
              <a:rPr lang="en-US" sz="4000" dirty="0" smtClean="0"/>
              <a:t> </a:t>
            </a:r>
            <a:r>
              <a:rPr lang="en-US" sz="4000" dirty="0" err="1" smtClean="0"/>
              <a:t>bonz</a:t>
            </a:r>
            <a:r>
              <a:rPr lang="en-US" sz="4000" dirty="0" smtClean="0"/>
              <a:t> = (</a:t>
            </a:r>
            <a:r>
              <a:rPr lang="en-US" sz="4000" dirty="0" err="1" smtClean="0"/>
              <a:t>Bonzo</a:t>
            </a:r>
            <a:r>
              <a:rPr lang="en-US" sz="4000" dirty="0" smtClean="0"/>
              <a:t>) </a:t>
            </a:r>
            <a:r>
              <a:rPr lang="en-US" sz="4000" dirty="0" err="1" smtClean="0"/>
              <a:t>obj</a:t>
            </a:r>
            <a:r>
              <a:rPr lang="en-US" sz="4000" dirty="0" smtClean="0"/>
              <a:t>;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if (size &lt; </a:t>
            </a:r>
            <a:r>
              <a:rPr lang="en-US" sz="4000" dirty="0" err="1" smtClean="0"/>
              <a:t>bonz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.size)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return -1;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}</a:t>
            </a:r>
          </a:p>
          <a:p>
            <a:pPr marL="342900" lvl="0" indent="-342900">
              <a:spcBef>
                <a:spcPct val="20000"/>
              </a:spcBef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else if (size == </a:t>
            </a:r>
            <a:r>
              <a:rPr lang="en-US" sz="4000" dirty="0" err="1" smtClean="0"/>
              <a:t>bonz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.size)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return 0;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}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else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{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return 1;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}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}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4000" noProof="0" dirty="0" smtClean="0"/>
              <a:t>}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you answered (at least partially) what generics are and why they are useful</a:t>
            </a:r>
          </a:p>
          <a:p>
            <a:endParaRPr lang="en-US" dirty="0" smtClean="0"/>
          </a:p>
          <a:p>
            <a:r>
              <a:rPr lang="en-US" dirty="0" smtClean="0"/>
              <a:t>The implementation was portion was rough, only a couple of you got it 100%</a:t>
            </a:r>
          </a:p>
          <a:p>
            <a:r>
              <a:rPr lang="en-US" dirty="0" smtClean="0"/>
              <a:t>Most common was to forget the need for comparable, adding few &lt;</a:t>
            </a:r>
            <a:r>
              <a:rPr lang="en-US" dirty="0" err="1" smtClean="0"/>
              <a:t>e</a:t>
            </a:r>
            <a:r>
              <a:rPr lang="en-US" dirty="0" smtClean="0"/>
              <a:t>&gt; here and there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Explain what the mystery method below does.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Let </a:t>
            </a:r>
            <a:r>
              <a:rPr lang="en-US" dirty="0" err="1" smtClean="0"/>
              <a:t>n</a:t>
            </a:r>
            <a:r>
              <a:rPr lang="en-US" dirty="0" smtClean="0"/>
              <a:t> be the length of the data array.  What is the worst case statement count of mystery in terms of </a:t>
            </a:r>
            <a:r>
              <a:rPr lang="en-US" dirty="0" err="1" smtClean="0"/>
              <a:t>n</a:t>
            </a:r>
            <a:r>
              <a:rPr lang="en-US" dirty="0" smtClean="0"/>
              <a:t>?  Explain.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What is the time complexity of the statement count that you derived in part </a:t>
            </a:r>
            <a:r>
              <a:rPr lang="en-US" dirty="0" err="1" smtClean="0"/>
              <a:t>b</a:t>
            </a:r>
            <a:r>
              <a:rPr lang="en-US" dirty="0" smtClean="0"/>
              <a:t>?  </a:t>
            </a:r>
            <a:r>
              <a:rPr lang="en-US" b="1" dirty="0" smtClean="0"/>
              <a:t>Explain your answer.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 public &lt;T extends Comparable &lt;T&gt;&gt; </a:t>
            </a:r>
            <a:r>
              <a:rPr lang="en-US" b="1" dirty="0" err="1" smtClean="0"/>
              <a:t>boolean</a:t>
            </a:r>
            <a:r>
              <a:rPr lang="en-US" b="1" dirty="0" smtClean="0"/>
              <a:t> </a:t>
            </a:r>
            <a:r>
              <a:rPr lang="en-US" b="1" dirty="0" err="1" smtClean="0"/>
              <a:t>mystery(T</a:t>
            </a:r>
            <a:r>
              <a:rPr lang="en-US" b="1" dirty="0" smtClean="0"/>
              <a:t> [] data)</a:t>
            </a:r>
          </a:p>
          <a:p>
            <a:pPr>
              <a:buNone/>
            </a:pPr>
            <a:r>
              <a:rPr lang="en-US" dirty="0" smtClean="0"/>
              <a:t>    {</a:t>
            </a:r>
          </a:p>
          <a:p>
            <a:pPr>
              <a:buNone/>
            </a:pPr>
            <a:r>
              <a:rPr lang="en-US" dirty="0" smtClean="0"/>
              <a:t>        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</a:t>
            </a:r>
            <a:r>
              <a:rPr lang="en-US" dirty="0" err="1" smtClean="0"/>
              <a:t>data.length</a:t>
            </a:r>
            <a:r>
              <a:rPr lang="en-US" dirty="0" smtClean="0"/>
              <a:t> - 1;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        {</a:t>
            </a:r>
          </a:p>
          <a:p>
            <a:pPr>
              <a:buNone/>
            </a:pPr>
            <a:r>
              <a:rPr lang="en-US" dirty="0" smtClean="0"/>
              <a:t>            if (data[i].compareTo(data[i+1]) &gt; 0)</a:t>
            </a:r>
          </a:p>
          <a:p>
            <a:pPr>
              <a:buNone/>
            </a:pPr>
            <a:r>
              <a:rPr lang="en-US" dirty="0" smtClean="0"/>
              <a:t>            {</a:t>
            </a:r>
          </a:p>
          <a:p>
            <a:pPr>
              <a:buNone/>
            </a:pPr>
            <a:r>
              <a:rPr lang="en-US" dirty="0" smtClean="0"/>
              <a:t>                return false;</a:t>
            </a:r>
          </a:p>
          <a:p>
            <a:pPr>
              <a:buNone/>
            </a:pPr>
            <a:r>
              <a:rPr lang="en-US" dirty="0" smtClean="0"/>
              <a:t>            }</a:t>
            </a:r>
          </a:p>
          <a:p>
            <a:pPr>
              <a:buNone/>
            </a:pPr>
            <a:r>
              <a:rPr lang="en-US" dirty="0" smtClean="0"/>
              <a:t>        }</a:t>
            </a:r>
          </a:p>
          <a:p>
            <a:pPr>
              <a:buNone/>
            </a:pPr>
            <a:r>
              <a:rPr lang="en-US" dirty="0" smtClean="0"/>
              <a:t>                return true;</a:t>
            </a:r>
          </a:p>
          <a:p>
            <a:pPr>
              <a:buNone/>
            </a:pPr>
            <a:r>
              <a:rPr lang="en-US" dirty="0" smtClean="0"/>
              <a:t>    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the code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Compares each item in the array to the following item</a:t>
            </a:r>
          </a:p>
          <a:p>
            <a:r>
              <a:rPr lang="en-US" dirty="0" smtClean="0"/>
              <a:t>If the following item is greater than the current item return false</a:t>
            </a:r>
          </a:p>
          <a:p>
            <a:r>
              <a:rPr lang="en-US" dirty="0" smtClean="0"/>
              <a:t>Checks if a generic array is sorted in ascending order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Statement 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loop = n-1</a:t>
            </a:r>
          </a:p>
          <a:p>
            <a:r>
              <a:rPr lang="en-US" dirty="0" smtClean="0"/>
              <a:t>If statement is n-1</a:t>
            </a:r>
          </a:p>
          <a:p>
            <a:r>
              <a:rPr lang="en-US" dirty="0" smtClean="0"/>
              <a:t>Return (true or false) is 1</a:t>
            </a:r>
          </a:p>
          <a:p>
            <a:endParaRPr lang="en-US" dirty="0" smtClean="0"/>
          </a:p>
          <a:p>
            <a:r>
              <a:rPr lang="en-US" dirty="0" smtClean="0"/>
              <a:t>Worst case total is 2(n-1)+1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Statement count is 2(n-1)+1</a:t>
            </a:r>
          </a:p>
          <a:p>
            <a:r>
              <a:rPr lang="en-US" dirty="0" smtClean="0"/>
              <a:t>Remove all constants to get big O time complexity</a:t>
            </a:r>
          </a:p>
          <a:p>
            <a:endParaRPr lang="en-US" dirty="0" smtClean="0"/>
          </a:p>
          <a:p>
            <a:r>
              <a:rPr lang="en-US" dirty="0" smtClean="0"/>
              <a:t>Time Complexity is </a:t>
            </a:r>
            <a:r>
              <a:rPr lang="en-US" dirty="0" err="1" smtClean="0"/>
              <a:t>O(n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Very few got the statement count right. But if you made a good effort I gave you full credit.</a:t>
            </a:r>
          </a:p>
          <a:p>
            <a:endParaRPr lang="en-US" dirty="0" smtClean="0"/>
          </a:p>
          <a:p>
            <a:r>
              <a:rPr lang="en-US" dirty="0" smtClean="0"/>
              <a:t>A number of people misunderstood what the code was trying to do. </a:t>
            </a:r>
          </a:p>
          <a:p>
            <a:pPr lvl="1"/>
            <a:r>
              <a:rPr lang="en-US" dirty="0" smtClean="0"/>
              <a:t>1 point for minor errors (ascending vs. descending)</a:t>
            </a:r>
          </a:p>
          <a:p>
            <a:pPr lvl="1"/>
            <a:r>
              <a:rPr lang="en-US" dirty="0" smtClean="0"/>
              <a:t>2 points for more major 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Draw pictures that capture the main high level steps of how </a:t>
            </a:r>
            <a:r>
              <a:rPr lang="en-US" b="1" dirty="0" smtClean="0"/>
              <a:t>selection sort</a:t>
            </a:r>
            <a:r>
              <a:rPr lang="en-US" dirty="0" smtClean="0"/>
              <a:t> would sort the following data into </a:t>
            </a:r>
            <a:r>
              <a:rPr lang="en-US" b="1" dirty="0" smtClean="0"/>
              <a:t>ascending</a:t>
            </a:r>
            <a:r>
              <a:rPr lang="en-US" dirty="0" smtClean="0"/>
              <a:t> order: 3 5 1 9 7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Draw pictures that capture the main high level steps of how </a:t>
            </a:r>
            <a:r>
              <a:rPr lang="en-US" b="1" dirty="0" smtClean="0"/>
              <a:t>insertion sort</a:t>
            </a:r>
            <a:r>
              <a:rPr lang="en-US" dirty="0" smtClean="0"/>
              <a:t> would sort the following data into </a:t>
            </a:r>
            <a:r>
              <a:rPr lang="en-US" b="1" dirty="0" smtClean="0"/>
              <a:t>descending</a:t>
            </a:r>
            <a:r>
              <a:rPr lang="en-US" dirty="0" smtClean="0"/>
              <a:t> order: mantle </a:t>
            </a:r>
            <a:r>
              <a:rPr lang="en-US" dirty="0" err="1" smtClean="0"/>
              <a:t>berra</a:t>
            </a:r>
            <a:r>
              <a:rPr lang="en-US" dirty="0" smtClean="0"/>
              <a:t> </a:t>
            </a:r>
            <a:r>
              <a:rPr lang="en-US" dirty="0" err="1" smtClean="0"/>
              <a:t>ruth</a:t>
            </a:r>
            <a:r>
              <a:rPr lang="en-US" dirty="0" smtClean="0"/>
              <a:t> </a:t>
            </a:r>
            <a:r>
              <a:rPr lang="en-US" dirty="0" err="1" smtClean="0"/>
              <a:t>gehrig</a:t>
            </a:r>
            <a:r>
              <a:rPr lang="en-US" dirty="0" smtClean="0"/>
              <a:t> ford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p:pic>
        <p:nvPicPr>
          <p:cNvPr id="8" name="Picture 7" descr="Pict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673600"/>
            <a:ext cx="9131300" cy="711200"/>
          </a:xfrm>
          <a:prstGeom prst="rect">
            <a:avLst/>
          </a:prstGeom>
        </p:spPr>
      </p:pic>
      <p:pic>
        <p:nvPicPr>
          <p:cNvPr id="11" name="Picture 10" descr="Pictur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124200"/>
            <a:ext cx="9144000" cy="650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Curve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median is a 71 or C-</a:t>
            </a:r>
          </a:p>
          <a:p>
            <a:r>
              <a:rPr lang="en-US" dirty="0" smtClean="0"/>
              <a:t>Median will be adjusted to an 81 or B-</a:t>
            </a:r>
          </a:p>
          <a:p>
            <a:endParaRPr lang="en-US" dirty="0" smtClean="0"/>
          </a:p>
          <a:p>
            <a:r>
              <a:rPr lang="en-US" dirty="0" smtClean="0"/>
              <a:t>All test scores will be +10 on my final grade sheet</a:t>
            </a:r>
          </a:p>
          <a:p>
            <a:pPr lvl="1"/>
            <a:r>
              <a:rPr lang="en-US" dirty="0" smtClean="0"/>
              <a:t>If you got a 101 it is a 111</a:t>
            </a:r>
          </a:p>
          <a:p>
            <a:pPr lvl="1"/>
            <a:r>
              <a:rPr lang="en-US" dirty="0" smtClean="0"/>
              <a:t>If you got a 75 it is an 85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people forgot the swap and inserted instead</a:t>
            </a:r>
          </a:p>
          <a:p>
            <a:endParaRPr lang="en-US" dirty="0" smtClean="0"/>
          </a:p>
          <a:p>
            <a:r>
              <a:rPr lang="en-US" dirty="0" smtClean="0"/>
              <a:t>Should be: 35197-&gt;</a:t>
            </a:r>
            <a:r>
              <a:rPr lang="en-US" b="1" dirty="0" smtClean="0"/>
              <a:t>1</a:t>
            </a:r>
            <a:r>
              <a:rPr lang="en-US" dirty="0" smtClean="0"/>
              <a:t>5</a:t>
            </a:r>
            <a:r>
              <a:rPr lang="en-US" b="1" dirty="0" smtClean="0"/>
              <a:t>3</a:t>
            </a:r>
            <a:r>
              <a:rPr lang="en-US" dirty="0" smtClean="0"/>
              <a:t>97</a:t>
            </a:r>
          </a:p>
          <a:p>
            <a:r>
              <a:rPr lang="en-US" dirty="0" smtClean="0"/>
              <a:t>Not: 35197-&gt;</a:t>
            </a:r>
            <a:r>
              <a:rPr lang="en-US" b="1" dirty="0" smtClean="0"/>
              <a:t>13</a:t>
            </a:r>
            <a:r>
              <a:rPr lang="en-US" dirty="0" smtClean="0"/>
              <a:t>597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09800"/>
            <a:ext cx="6299200" cy="3352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people got this one right</a:t>
            </a:r>
          </a:p>
          <a:p>
            <a:r>
              <a:rPr lang="en-US" dirty="0" smtClean="0"/>
              <a:t>Most common mistake was to sort ascending instead of descending – I gave full credit for this</a:t>
            </a:r>
          </a:p>
          <a:p>
            <a:r>
              <a:rPr lang="en-US" dirty="0" smtClean="0"/>
              <a:t>Another common mistake was to sort the characters instead of the words</a:t>
            </a:r>
          </a:p>
          <a:p>
            <a:r>
              <a:rPr lang="en-US" dirty="0" smtClean="0"/>
              <a:t>Some mixed insertion with selection sort – find lowest and then insert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Sort Implementation.  Look at the following method skeleton for sort.  Finish this method so that it returns a sorted integer array. You must code your own sort implementation, do not use any of the built-in Java sort routines.  The order of the integers in </a:t>
            </a:r>
            <a:r>
              <a:rPr lang="en-US" dirty="0" err="1" smtClean="0"/>
              <a:t>x</a:t>
            </a:r>
            <a:r>
              <a:rPr lang="en-US" dirty="0" smtClean="0"/>
              <a:t> is unknown, but it is known that </a:t>
            </a:r>
            <a:r>
              <a:rPr lang="en-US" dirty="0" err="1" smtClean="0"/>
              <a:t>x</a:t>
            </a:r>
            <a:r>
              <a:rPr lang="en-US" dirty="0" smtClean="0"/>
              <a:t> contains at least one element. You can use any sort algorithm you’d like.  </a:t>
            </a:r>
            <a:r>
              <a:rPr lang="en-US" b="1" dirty="0" smtClean="0"/>
              <a:t>Neither import statements nor comments are necessary.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in past lectures, posted code and text book for common sort implementations</a:t>
            </a:r>
          </a:p>
          <a:p>
            <a:endParaRPr lang="en-US" dirty="0" smtClean="0"/>
          </a:p>
          <a:p>
            <a:r>
              <a:rPr lang="en-US" dirty="0" smtClean="0"/>
              <a:t>Any working sort algorithm resulted in full credit</a:t>
            </a:r>
          </a:p>
          <a:p>
            <a:endParaRPr lang="en-US" dirty="0" smtClean="0"/>
          </a:p>
          <a:p>
            <a:r>
              <a:rPr lang="en-US" dirty="0" smtClean="0"/>
              <a:t>Some of you wrote text-book correct code, others improvised on the spot – cool to see!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Off by one errors in for loops</a:t>
            </a:r>
          </a:p>
          <a:p>
            <a:r>
              <a:rPr lang="en-US" dirty="0" smtClean="0"/>
              <a:t>Forgetting to nest loops on n^2 algorithms like bubble sort</a:t>
            </a:r>
          </a:p>
          <a:p>
            <a:r>
              <a:rPr lang="en-US" dirty="0" smtClean="0"/>
              <a:t>Various logic errors that resulted in unsorted lists</a:t>
            </a:r>
          </a:p>
          <a:p>
            <a:endParaRPr lang="en-US" dirty="0" smtClean="0"/>
          </a:p>
          <a:p>
            <a:r>
              <a:rPr lang="en-US" dirty="0" smtClean="0"/>
              <a:t>In general I was relaxed in grading this:</a:t>
            </a:r>
          </a:p>
          <a:p>
            <a:pPr lvl="1">
              <a:buFontTx/>
              <a:buChar char="-"/>
            </a:pPr>
            <a:r>
              <a:rPr lang="en-US" dirty="0" smtClean="0"/>
              <a:t>2 for minor mistakes</a:t>
            </a:r>
          </a:p>
          <a:p>
            <a:pPr lvl="1">
              <a:buFontTx/>
              <a:buChar char="-"/>
            </a:pPr>
            <a:r>
              <a:rPr lang="en-US" dirty="0" smtClean="0"/>
              <a:t>5 for logical errors</a:t>
            </a:r>
          </a:p>
          <a:p>
            <a:pPr lvl="1">
              <a:buFontTx/>
              <a:buChar char="-"/>
            </a:pPr>
            <a:r>
              <a:rPr lang="en-US" dirty="0" smtClean="0"/>
              <a:t>10 for multiple or very large logical errors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Explain under what conditions you should use recursion.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Explain the potential pitfalls of recursion.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Write down what the program below will output to the console when run.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If it simplifies your solution </a:t>
            </a:r>
          </a:p>
          <a:p>
            <a:pPr marL="514350" indent="-514350"/>
            <a:r>
              <a:rPr lang="en-US" dirty="0" smtClean="0"/>
              <a:t>If the problem can be broken into sub-problems that combine to a larger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additional memory on the call stack</a:t>
            </a:r>
          </a:p>
          <a:p>
            <a:r>
              <a:rPr lang="en-US" dirty="0" smtClean="0"/>
              <a:t>Has the performance overheard of method calls</a:t>
            </a:r>
          </a:p>
          <a:p>
            <a:r>
              <a:rPr lang="en-US" dirty="0" smtClean="0"/>
              <a:t>Can potentially complicate your implementation. </a:t>
            </a:r>
          </a:p>
          <a:p>
            <a:r>
              <a:rPr lang="en-US" dirty="0" smtClean="0"/>
              <a:t>Can result in stack overflow exceptions.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4800" b="1" dirty="0" smtClean="0"/>
              <a:t>public void </a:t>
            </a:r>
            <a:r>
              <a:rPr lang="en-US" sz="4800" b="1" dirty="0" err="1" smtClean="0"/>
              <a:t>testRecursivePower</a:t>
            </a:r>
            <a:r>
              <a:rPr lang="en-US" sz="4800" b="1" dirty="0" smtClean="0"/>
              <a:t>()</a:t>
            </a:r>
          </a:p>
          <a:p>
            <a:pPr>
              <a:buNone/>
            </a:pPr>
            <a:r>
              <a:rPr lang="en-US" sz="4800" dirty="0" smtClean="0"/>
              <a:t>{</a:t>
            </a:r>
          </a:p>
          <a:p>
            <a:pPr>
              <a:buNone/>
            </a:pPr>
            <a:r>
              <a:rPr lang="en-US" sz="4800" dirty="0" smtClean="0"/>
              <a:t>	</a:t>
            </a:r>
            <a:r>
              <a:rPr lang="en-US" sz="4800" dirty="0" err="1" smtClean="0"/>
              <a:t>i</a:t>
            </a:r>
            <a:r>
              <a:rPr lang="en-US" sz="4800" u="sng" dirty="0" err="1" smtClean="0"/>
              <a:t>nt</a:t>
            </a:r>
            <a:r>
              <a:rPr lang="en-US" sz="4800" dirty="0" smtClean="0"/>
              <a:t> </a:t>
            </a:r>
            <a:r>
              <a:rPr lang="en-US" sz="4800" dirty="0" err="1" smtClean="0"/>
              <a:t>n</a:t>
            </a:r>
            <a:r>
              <a:rPr lang="en-US" sz="4800" dirty="0" smtClean="0"/>
              <a:t> = 5;</a:t>
            </a:r>
          </a:p>
          <a:p>
            <a:pPr>
              <a:buNone/>
            </a:pPr>
            <a:r>
              <a:rPr lang="en-US" sz="4800" dirty="0" smtClean="0"/>
              <a:t>	</a:t>
            </a:r>
            <a:r>
              <a:rPr lang="en-US" sz="4800" dirty="0" err="1" smtClean="0"/>
              <a:t>int</a:t>
            </a:r>
            <a:r>
              <a:rPr lang="en-US" sz="4800" dirty="0" smtClean="0"/>
              <a:t> </a:t>
            </a:r>
            <a:r>
              <a:rPr lang="en-US" sz="4800" dirty="0" err="1" smtClean="0"/>
              <a:t>x</a:t>
            </a:r>
            <a:r>
              <a:rPr lang="en-US" sz="4800" dirty="0" smtClean="0"/>
              <a:t> = 2;</a:t>
            </a:r>
          </a:p>
          <a:p>
            <a:pPr>
              <a:buNone/>
            </a:pPr>
            <a:r>
              <a:rPr lang="en-US" sz="4800" dirty="0" smtClean="0"/>
              <a:t>	</a:t>
            </a:r>
            <a:r>
              <a:rPr lang="en-US" sz="4800" dirty="0" err="1" smtClean="0"/>
              <a:t>int</a:t>
            </a:r>
            <a:r>
              <a:rPr lang="en-US" sz="4800" dirty="0" smtClean="0"/>
              <a:t> result = -1;</a:t>
            </a:r>
          </a:p>
          <a:p>
            <a:pPr>
              <a:buNone/>
            </a:pPr>
            <a:r>
              <a:rPr lang="en-US" sz="4800" dirty="0" smtClean="0"/>
              <a:t>	</a:t>
            </a:r>
            <a:r>
              <a:rPr lang="en-US" sz="4800" dirty="0" err="1" smtClean="0"/>
              <a:t>int</a:t>
            </a:r>
            <a:r>
              <a:rPr lang="en-US" sz="4800" dirty="0" smtClean="0"/>
              <a:t> </a:t>
            </a:r>
            <a:r>
              <a:rPr lang="en-US" sz="4800" dirty="0" err="1" smtClean="0"/>
              <a:t>expectedResult</a:t>
            </a:r>
            <a:r>
              <a:rPr lang="en-US" sz="4800" dirty="0" smtClean="0"/>
              <a:t> = 32;</a:t>
            </a:r>
          </a:p>
          <a:p>
            <a:pPr>
              <a:buNone/>
            </a:pPr>
            <a:r>
              <a:rPr lang="en-US" sz="4800" dirty="0" smtClean="0"/>
              <a:t>	</a:t>
            </a:r>
          </a:p>
          <a:p>
            <a:pPr>
              <a:buNone/>
            </a:pPr>
            <a:r>
              <a:rPr lang="en-US" sz="4800" dirty="0" smtClean="0"/>
              <a:t>	result = </a:t>
            </a:r>
            <a:r>
              <a:rPr lang="en-US" sz="4800" dirty="0" err="1" smtClean="0"/>
              <a:t>Recursion.</a:t>
            </a:r>
            <a:r>
              <a:rPr lang="en-US" sz="4800" i="1" dirty="0" err="1" smtClean="0"/>
              <a:t>recursivePower</a:t>
            </a:r>
            <a:r>
              <a:rPr lang="en-US" sz="4800" dirty="0" err="1" smtClean="0"/>
              <a:t>(x</a:t>
            </a:r>
            <a:r>
              <a:rPr lang="en-US" sz="4800" dirty="0" smtClean="0"/>
              <a:t>, </a:t>
            </a:r>
            <a:r>
              <a:rPr lang="en-US" sz="4800" dirty="0" err="1" smtClean="0"/>
              <a:t>n</a:t>
            </a:r>
            <a:r>
              <a:rPr lang="en-US" sz="4800" dirty="0" smtClean="0"/>
              <a:t>);</a:t>
            </a:r>
          </a:p>
          <a:p>
            <a:pPr>
              <a:buNone/>
            </a:pPr>
            <a:r>
              <a:rPr lang="en-US" sz="4800" dirty="0" smtClean="0"/>
              <a:t>	</a:t>
            </a:r>
            <a:r>
              <a:rPr lang="en-US" sz="4800" dirty="0" err="1" smtClean="0"/>
              <a:t>System.</a:t>
            </a:r>
            <a:r>
              <a:rPr lang="en-US" sz="4800" i="1" dirty="0" err="1" smtClean="0"/>
              <a:t>out</a:t>
            </a:r>
            <a:r>
              <a:rPr lang="en-US" sz="4800" dirty="0" err="1" smtClean="0"/>
              <a:t>.println("RecursivePower</a:t>
            </a:r>
            <a:r>
              <a:rPr lang="en-US" sz="4800" dirty="0" smtClean="0"/>
              <a:t> returned: " + result);</a:t>
            </a:r>
          </a:p>
          <a:p>
            <a:pPr>
              <a:buNone/>
            </a:pPr>
            <a:r>
              <a:rPr lang="en-US" sz="4800" dirty="0" smtClean="0"/>
              <a:t>	}</a:t>
            </a:r>
          </a:p>
          <a:p>
            <a:pPr>
              <a:buNone/>
            </a:pPr>
            <a:r>
              <a:rPr lang="en-US" sz="4800" dirty="0" smtClean="0"/>
              <a:t> </a:t>
            </a:r>
          </a:p>
          <a:p>
            <a:pPr>
              <a:buNone/>
            </a:pPr>
            <a:r>
              <a:rPr lang="en-US" sz="4800" b="1" dirty="0" smtClean="0"/>
              <a:t>public static </a:t>
            </a:r>
            <a:r>
              <a:rPr lang="en-US" sz="4800" b="1" dirty="0" err="1" smtClean="0"/>
              <a:t>int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recursivePower(int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x</a:t>
            </a:r>
            <a:r>
              <a:rPr lang="en-US" sz="4800" b="1" dirty="0" smtClean="0"/>
              <a:t>, </a:t>
            </a:r>
            <a:r>
              <a:rPr lang="en-US" sz="4800" b="1" dirty="0" err="1" smtClean="0"/>
              <a:t>int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n</a:t>
            </a:r>
            <a:r>
              <a:rPr lang="en-US" sz="4800" b="1" dirty="0" smtClean="0"/>
              <a:t>)</a:t>
            </a:r>
          </a:p>
          <a:p>
            <a:pPr>
              <a:buNone/>
            </a:pPr>
            <a:r>
              <a:rPr lang="en-US" sz="4800" dirty="0" smtClean="0"/>
              <a:t>{</a:t>
            </a:r>
          </a:p>
          <a:p>
            <a:pPr>
              <a:buNone/>
            </a:pPr>
            <a:r>
              <a:rPr lang="en-US" sz="4800" dirty="0" smtClean="0"/>
              <a:t>	if (</a:t>
            </a:r>
            <a:r>
              <a:rPr lang="en-US" sz="4800" dirty="0" err="1" smtClean="0"/>
              <a:t>n</a:t>
            </a:r>
            <a:r>
              <a:rPr lang="en-US" sz="4800" dirty="0" smtClean="0"/>
              <a:t> == 0)</a:t>
            </a:r>
          </a:p>
          <a:p>
            <a:pPr>
              <a:buNone/>
            </a:pPr>
            <a:r>
              <a:rPr lang="en-US" sz="4800" dirty="0" smtClean="0"/>
              <a:t>	{</a:t>
            </a:r>
          </a:p>
          <a:p>
            <a:pPr>
              <a:buNone/>
            </a:pPr>
            <a:r>
              <a:rPr lang="en-US" sz="4800" dirty="0" smtClean="0"/>
              <a:t>		return 1;</a:t>
            </a:r>
          </a:p>
          <a:p>
            <a:pPr>
              <a:buNone/>
            </a:pPr>
            <a:r>
              <a:rPr lang="en-US" sz="4800" dirty="0" smtClean="0"/>
              <a:t>	}</a:t>
            </a:r>
          </a:p>
          <a:p>
            <a:pPr>
              <a:buNone/>
            </a:pPr>
            <a:r>
              <a:rPr lang="en-US" sz="4800" dirty="0" smtClean="0"/>
              <a:t>	else</a:t>
            </a:r>
          </a:p>
          <a:p>
            <a:pPr>
              <a:buNone/>
            </a:pPr>
            <a:r>
              <a:rPr lang="en-US" sz="4800" dirty="0" smtClean="0"/>
              <a:t>	{</a:t>
            </a:r>
          </a:p>
          <a:p>
            <a:pPr>
              <a:buNone/>
            </a:pPr>
            <a:r>
              <a:rPr lang="en-US" sz="4800" dirty="0" smtClean="0"/>
              <a:t>		</a:t>
            </a:r>
            <a:r>
              <a:rPr lang="en-US" sz="4800" dirty="0" err="1" smtClean="0"/>
              <a:t>System.</a:t>
            </a:r>
            <a:r>
              <a:rPr lang="en-US" sz="4800" i="1" dirty="0" err="1" smtClean="0"/>
              <a:t>out</a:t>
            </a:r>
            <a:r>
              <a:rPr lang="en-US" sz="4800" dirty="0" err="1" smtClean="0"/>
              <a:t>.println("n</a:t>
            </a:r>
            <a:r>
              <a:rPr lang="en-US" sz="4800" dirty="0" smtClean="0"/>
              <a:t> = " + </a:t>
            </a:r>
            <a:r>
              <a:rPr lang="en-US" sz="4800" dirty="0" err="1" smtClean="0"/>
              <a:t>n</a:t>
            </a:r>
            <a:r>
              <a:rPr lang="en-US" sz="4800" dirty="0" smtClean="0"/>
              <a:t>);</a:t>
            </a:r>
          </a:p>
          <a:p>
            <a:pPr>
              <a:buNone/>
            </a:pPr>
            <a:r>
              <a:rPr lang="en-US" sz="4800" dirty="0" smtClean="0"/>
              <a:t>		</a:t>
            </a:r>
            <a:r>
              <a:rPr lang="en-US" sz="4800" dirty="0" err="1" smtClean="0"/>
              <a:t>int</a:t>
            </a:r>
            <a:r>
              <a:rPr lang="en-US" sz="4800" dirty="0" smtClean="0"/>
              <a:t> result = </a:t>
            </a:r>
            <a:r>
              <a:rPr lang="en-US" sz="4800" dirty="0" err="1" smtClean="0"/>
              <a:t>x</a:t>
            </a:r>
            <a:r>
              <a:rPr lang="en-US" sz="4800" dirty="0" smtClean="0"/>
              <a:t> * </a:t>
            </a:r>
            <a:r>
              <a:rPr lang="en-US" sz="4800" i="1" dirty="0" err="1" smtClean="0"/>
              <a:t>recursivePower</a:t>
            </a:r>
            <a:r>
              <a:rPr lang="en-US" sz="4800" dirty="0" err="1" smtClean="0"/>
              <a:t>(x</a:t>
            </a:r>
            <a:r>
              <a:rPr lang="en-US" sz="4800" dirty="0" smtClean="0"/>
              <a:t>, n-1);</a:t>
            </a:r>
          </a:p>
          <a:p>
            <a:pPr>
              <a:buNone/>
            </a:pPr>
            <a:r>
              <a:rPr lang="en-US" sz="4800" dirty="0" smtClean="0"/>
              <a:t>		</a:t>
            </a:r>
            <a:r>
              <a:rPr lang="en-US" sz="4800" dirty="0" err="1" smtClean="0"/>
              <a:t>System.</a:t>
            </a:r>
            <a:r>
              <a:rPr lang="en-US" sz="4800" i="1" dirty="0" err="1" smtClean="0"/>
              <a:t>out</a:t>
            </a:r>
            <a:r>
              <a:rPr lang="en-US" sz="4800" dirty="0" err="1" smtClean="0"/>
              <a:t>.println("result</a:t>
            </a:r>
            <a:r>
              <a:rPr lang="en-US" sz="4800" dirty="0" smtClean="0"/>
              <a:t> = " + result);</a:t>
            </a:r>
          </a:p>
          <a:p>
            <a:pPr>
              <a:buNone/>
            </a:pPr>
            <a:r>
              <a:rPr lang="en-US" sz="4800" dirty="0" smtClean="0"/>
              <a:t>		return result;</a:t>
            </a:r>
          </a:p>
          <a:p>
            <a:pPr>
              <a:buNone/>
            </a:pPr>
            <a:r>
              <a:rPr lang="en-US" sz="4800" dirty="0" smtClean="0"/>
              <a:t>	}</a:t>
            </a:r>
          </a:p>
          <a:p>
            <a:pPr>
              <a:buNone/>
            </a:pPr>
            <a:r>
              <a:rPr lang="en-US" sz="4800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Supply an appropriate </a:t>
            </a:r>
            <a:r>
              <a:rPr lang="en-US" dirty="0" err="1" smtClean="0"/>
              <a:t>Javadoc</a:t>
            </a:r>
            <a:r>
              <a:rPr lang="en-US" dirty="0" smtClean="0"/>
              <a:t> header for the following method that calculates the larger of the two roots of the quadratic equation: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ax^2 + </a:t>
            </a:r>
            <a:r>
              <a:rPr lang="en-US" dirty="0" err="1" smtClean="0"/>
              <a:t>bx</a:t>
            </a:r>
            <a:r>
              <a:rPr lang="en-US" dirty="0" smtClean="0"/>
              <a:t> + </a:t>
            </a:r>
            <a:r>
              <a:rPr lang="en-US" dirty="0" err="1" smtClean="0"/>
              <a:t>c</a:t>
            </a:r>
            <a:r>
              <a:rPr lang="en-US" dirty="0" smtClean="0"/>
              <a:t> = 0.  Comments in the body of the method are unnecessary.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n=5</a:t>
            </a:r>
          </a:p>
          <a:p>
            <a:pPr>
              <a:buNone/>
            </a:pPr>
            <a:r>
              <a:rPr lang="en-US" dirty="0" smtClean="0"/>
              <a:t>n=4</a:t>
            </a:r>
          </a:p>
          <a:p>
            <a:pPr>
              <a:buNone/>
            </a:pPr>
            <a:r>
              <a:rPr lang="en-US" dirty="0" err="1" smtClean="0"/>
              <a:t>n</a:t>
            </a:r>
            <a:r>
              <a:rPr lang="en-US" dirty="0" smtClean="0"/>
              <a:t>=3</a:t>
            </a:r>
          </a:p>
          <a:p>
            <a:pPr>
              <a:buNone/>
            </a:pPr>
            <a:r>
              <a:rPr lang="en-US" dirty="0" smtClean="0"/>
              <a:t>n=2</a:t>
            </a:r>
          </a:p>
          <a:p>
            <a:pPr>
              <a:buNone/>
            </a:pPr>
            <a:r>
              <a:rPr lang="en-US" dirty="0" err="1" smtClean="0"/>
              <a:t>n</a:t>
            </a:r>
            <a:r>
              <a:rPr lang="en-US" dirty="0" smtClean="0"/>
              <a:t>=1</a:t>
            </a:r>
          </a:p>
          <a:p>
            <a:pPr>
              <a:buNone/>
            </a:pPr>
            <a:r>
              <a:rPr lang="en-US" dirty="0" smtClean="0"/>
              <a:t>result=2</a:t>
            </a:r>
          </a:p>
          <a:p>
            <a:pPr>
              <a:buNone/>
            </a:pPr>
            <a:r>
              <a:rPr lang="en-US" dirty="0" smtClean="0"/>
              <a:t>result=4</a:t>
            </a:r>
          </a:p>
          <a:p>
            <a:pPr>
              <a:buNone/>
            </a:pPr>
            <a:r>
              <a:rPr lang="en-US" dirty="0" smtClean="0"/>
              <a:t>result=8</a:t>
            </a:r>
          </a:p>
          <a:p>
            <a:pPr>
              <a:buNone/>
            </a:pPr>
            <a:r>
              <a:rPr lang="en-US" dirty="0" smtClean="0"/>
              <a:t>result=16</a:t>
            </a:r>
          </a:p>
          <a:p>
            <a:pPr>
              <a:buNone/>
            </a:pPr>
            <a:r>
              <a:rPr lang="en-US" dirty="0" smtClean="0"/>
              <a:t>result=32</a:t>
            </a:r>
          </a:p>
          <a:p>
            <a:pPr>
              <a:buNone/>
            </a:pPr>
            <a:r>
              <a:rPr lang="en-US" dirty="0" err="1" smtClean="0"/>
              <a:t>RecursivePower</a:t>
            </a:r>
            <a:r>
              <a:rPr lang="en-US" dirty="0" smtClean="0"/>
              <a:t> returned: 32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Math errors – I was generous with these</a:t>
            </a:r>
          </a:p>
          <a:p>
            <a:r>
              <a:rPr lang="en-US" dirty="0" smtClean="0"/>
              <a:t>Interleaving </a:t>
            </a:r>
            <a:r>
              <a:rPr lang="en-US" dirty="0" err="1" smtClean="0"/>
              <a:t>n</a:t>
            </a:r>
            <a:r>
              <a:rPr lang="en-US" dirty="0" smtClean="0"/>
              <a:t> and result, e.g.</a:t>
            </a:r>
          </a:p>
          <a:p>
            <a:pPr lvl="1"/>
            <a:r>
              <a:rPr lang="en-US" dirty="0" err="1" smtClean="0"/>
              <a:t>n</a:t>
            </a:r>
            <a:r>
              <a:rPr lang="en-US" dirty="0" smtClean="0"/>
              <a:t>=5</a:t>
            </a:r>
          </a:p>
          <a:p>
            <a:pPr lvl="1"/>
            <a:r>
              <a:rPr lang="en-US" dirty="0" smtClean="0"/>
              <a:t>result=2</a:t>
            </a:r>
          </a:p>
          <a:p>
            <a:pPr lvl="1"/>
            <a:r>
              <a:rPr lang="en-US" dirty="0" smtClean="0"/>
              <a:t>n=4</a:t>
            </a:r>
          </a:p>
          <a:p>
            <a:pPr lvl="1"/>
            <a:r>
              <a:rPr lang="en-US" dirty="0" smtClean="0"/>
              <a:t>result=4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Omitting </a:t>
            </a:r>
            <a:r>
              <a:rPr lang="en-US" dirty="0" err="1" smtClean="0"/>
              <a:t>n</a:t>
            </a:r>
            <a:r>
              <a:rPr lang="en-US" dirty="0" smtClean="0"/>
              <a:t> or result output entirely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if you call recursive power with </a:t>
            </a:r>
            <a:r>
              <a:rPr lang="en-US" dirty="0" err="1" smtClean="0"/>
              <a:t>x</a:t>
            </a:r>
            <a:r>
              <a:rPr lang="en-US" dirty="0" smtClean="0"/>
              <a:t>=2 and </a:t>
            </a:r>
            <a:r>
              <a:rPr lang="en-US" dirty="0" err="1" smtClean="0"/>
              <a:t>n</a:t>
            </a:r>
            <a:r>
              <a:rPr lang="en-US" dirty="0" smtClean="0"/>
              <a:t>=</a:t>
            </a:r>
            <a:r>
              <a:rPr lang="en-US" dirty="0" err="1" smtClean="0"/>
              <a:t>Integer.Max_Value</a:t>
            </a:r>
            <a:r>
              <a:rPr lang="en-US" dirty="0" smtClean="0"/>
              <a:t>?  Why?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happens if you call recursive power with </a:t>
            </a:r>
            <a:r>
              <a:rPr lang="en-US" dirty="0" err="1" smtClean="0"/>
              <a:t>n</a:t>
            </a:r>
            <a:r>
              <a:rPr lang="en-US" dirty="0" smtClean="0"/>
              <a:t>=5 and </a:t>
            </a:r>
            <a:r>
              <a:rPr lang="en-US" dirty="0" err="1" smtClean="0"/>
              <a:t>x</a:t>
            </a:r>
            <a:r>
              <a:rPr lang="en-US" dirty="0" smtClean="0"/>
              <a:t>=Integer.Max_Value/4?  Why?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0"/>
            <a:ext cx="6101423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Javadoc</a:t>
            </a:r>
            <a:r>
              <a:rPr lang="en-US" dirty="0" smtClean="0"/>
              <a:t> 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/** notation</a:t>
            </a:r>
          </a:p>
          <a:p>
            <a:r>
              <a:rPr lang="en-US" dirty="0" smtClean="0"/>
              <a:t>Description of the method</a:t>
            </a:r>
          </a:p>
          <a:p>
            <a:r>
              <a:rPr lang="en-US" dirty="0" smtClean="0"/>
              <a:t>@</a:t>
            </a:r>
            <a:r>
              <a:rPr lang="en-US" dirty="0" err="1" smtClean="0"/>
              <a:t>param</a:t>
            </a:r>
            <a:endParaRPr lang="en-US" dirty="0" smtClean="0"/>
          </a:p>
          <a:p>
            <a:r>
              <a:rPr lang="en-US" dirty="0" smtClean="0"/>
              <a:t>@return</a:t>
            </a:r>
          </a:p>
          <a:p>
            <a:r>
              <a:rPr lang="en-US" dirty="0" smtClean="0"/>
              <a:t>@throws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/**</a:t>
            </a:r>
          </a:p>
          <a:p>
            <a:pPr>
              <a:buNone/>
            </a:pPr>
            <a:r>
              <a:rPr lang="en-US" dirty="0" smtClean="0"/>
              <a:t>*Given a, </a:t>
            </a:r>
            <a:r>
              <a:rPr lang="en-US" dirty="0" err="1" smtClean="0"/>
              <a:t>b</a:t>
            </a:r>
            <a:r>
              <a:rPr lang="en-US" dirty="0" smtClean="0"/>
              <a:t>, and </a:t>
            </a:r>
            <a:r>
              <a:rPr lang="en-US" dirty="0" err="1" smtClean="0"/>
              <a:t>c</a:t>
            </a:r>
            <a:r>
              <a:rPr lang="en-US" dirty="0" smtClean="0"/>
              <a:t> in the equation ax^2+bx+c=0,</a:t>
            </a:r>
          </a:p>
          <a:p>
            <a:pPr>
              <a:buNone/>
            </a:pPr>
            <a:r>
              <a:rPr lang="en-US" dirty="0" smtClean="0"/>
              <a:t>*return the largest of the two roots.</a:t>
            </a:r>
          </a:p>
          <a:p>
            <a:pPr>
              <a:buNone/>
            </a:pPr>
            <a:r>
              <a:rPr lang="en-US" dirty="0" smtClean="0"/>
              <a:t>*@</a:t>
            </a:r>
            <a:r>
              <a:rPr lang="en-US" dirty="0" err="1" smtClean="0"/>
              <a:t>param</a:t>
            </a:r>
            <a:r>
              <a:rPr lang="en-US" dirty="0" smtClean="0"/>
              <a:t> a The variable A in ax^2+bx+c=0</a:t>
            </a:r>
          </a:p>
          <a:p>
            <a:pPr>
              <a:buNone/>
            </a:pPr>
            <a:r>
              <a:rPr lang="en-US" dirty="0" smtClean="0"/>
              <a:t>*@</a:t>
            </a:r>
            <a:r>
              <a:rPr lang="en-US" dirty="0" err="1" smtClean="0"/>
              <a:t>param</a:t>
            </a:r>
            <a:r>
              <a:rPr lang="en-US" dirty="0" smtClean="0"/>
              <a:t> </a:t>
            </a:r>
            <a:r>
              <a:rPr lang="en-US" dirty="0" err="1" smtClean="0"/>
              <a:t>b</a:t>
            </a:r>
            <a:r>
              <a:rPr lang="en-US" dirty="0" smtClean="0"/>
              <a:t> The variable B in ax^2+bx+c=0</a:t>
            </a:r>
          </a:p>
          <a:p>
            <a:pPr>
              <a:buNone/>
            </a:pPr>
            <a:r>
              <a:rPr lang="en-US" dirty="0" smtClean="0"/>
              <a:t>*@</a:t>
            </a:r>
            <a:r>
              <a:rPr lang="en-US" dirty="0" err="1" smtClean="0"/>
              <a:t>param</a:t>
            </a:r>
            <a:r>
              <a:rPr lang="en-US" dirty="0" smtClean="0"/>
              <a:t> </a:t>
            </a:r>
            <a:r>
              <a:rPr lang="en-US" dirty="0" err="1" smtClean="0"/>
              <a:t>c</a:t>
            </a:r>
            <a:r>
              <a:rPr lang="en-US" dirty="0" smtClean="0"/>
              <a:t> The variable C in ax^2+bx+c=0</a:t>
            </a:r>
          </a:p>
          <a:p>
            <a:pPr>
              <a:buNone/>
            </a:pPr>
            <a:r>
              <a:rPr lang="en-US" dirty="0" smtClean="0"/>
              <a:t>*@return The larger of the two roots</a:t>
            </a:r>
          </a:p>
          <a:p>
            <a:pPr>
              <a:buNone/>
            </a:pPr>
            <a:r>
              <a:rPr lang="en-US" dirty="0" smtClean="0"/>
              <a:t>*@throws Exception if the </a:t>
            </a:r>
            <a:r>
              <a:rPr lang="en-US" dirty="0" err="1" smtClean="0"/>
              <a:t>discriminant</a:t>
            </a:r>
            <a:r>
              <a:rPr lang="en-US" dirty="0" smtClean="0"/>
              <a:t> less than 0 or if A is 0</a:t>
            </a:r>
          </a:p>
          <a:p>
            <a:pPr>
              <a:buNone/>
            </a:pPr>
            <a:r>
              <a:rPr lang="en-US" dirty="0" smtClean="0"/>
              <a:t>*/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people got a description and many got the correct /** notation.</a:t>
            </a:r>
          </a:p>
          <a:p>
            <a:r>
              <a:rPr lang="en-US" dirty="0" smtClean="0"/>
              <a:t>Many of you got description + @</a:t>
            </a:r>
            <a:r>
              <a:rPr lang="en-US" dirty="0" err="1" smtClean="0"/>
              <a:t>param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Lack of @throws and/or @return was the most common mistake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What are generics in Java?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Why are generics useful? </a:t>
            </a:r>
          </a:p>
          <a:p>
            <a:pPr marL="514350" lvl="0" indent="-514350">
              <a:buFont typeface="+mj-lt"/>
              <a:buAutoNum type="alphaLcParenR"/>
            </a:pPr>
            <a:r>
              <a:rPr lang="en-US" dirty="0" smtClean="0"/>
              <a:t>Modify the code below to make the Quark class generic and allow the rest of the program to use the generic class.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Allow a class to use any type of object while retaining the advantages of strong typing</a:t>
            </a:r>
          </a:p>
          <a:p>
            <a:pPr marL="514350" indent="-514350"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 single class can be used by any number of strongly typed data. For instance a search class could be used on Integers or a custom Customer class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Note: generics only work on objects not primitive data types!</a:t>
            </a:r>
          </a:p>
          <a:p>
            <a:pPr lvl="1"/>
            <a:r>
              <a:rPr lang="en-US" dirty="0" smtClean="0"/>
              <a:t>For instance you could use Integer but not </a:t>
            </a:r>
            <a:r>
              <a:rPr lang="en-US" dirty="0" err="1" smtClean="0"/>
              <a:t>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2905</TotalTime>
  <Words>2277</Words>
  <Application>Microsoft Macintosh PowerPoint</Application>
  <PresentationFormat>On-screen Show (4:3)</PresentationFormat>
  <Paragraphs>374</Paragraphs>
  <Slides>43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Midterm Test Overview</vt:lpstr>
      <vt:lpstr>Slide 2</vt:lpstr>
      <vt:lpstr>Test Curve</vt:lpstr>
      <vt:lpstr>Question 1</vt:lpstr>
      <vt:lpstr>Javadoc Key Points</vt:lpstr>
      <vt:lpstr>Answer</vt:lpstr>
      <vt:lpstr>Common Mistakes</vt:lpstr>
      <vt:lpstr>Question 2</vt:lpstr>
      <vt:lpstr>Generics</vt:lpstr>
      <vt:lpstr>Question 2 Code</vt:lpstr>
      <vt:lpstr>Quark</vt:lpstr>
      <vt:lpstr>Quark Key Points</vt:lpstr>
      <vt:lpstr>Generic Quark  </vt:lpstr>
      <vt:lpstr>Bonzo</vt:lpstr>
      <vt:lpstr>Bonzo Key Points</vt:lpstr>
      <vt:lpstr>Generic Bonzo</vt:lpstr>
      <vt:lpstr>Main</vt:lpstr>
      <vt:lpstr>Main Key Points</vt:lpstr>
      <vt:lpstr>Generic Main</vt:lpstr>
      <vt:lpstr>All Together</vt:lpstr>
      <vt:lpstr>Common Mistakes</vt:lpstr>
      <vt:lpstr>Question 3</vt:lpstr>
      <vt:lpstr>Question 3 Code</vt:lpstr>
      <vt:lpstr>What does the code do?</vt:lpstr>
      <vt:lpstr>Statement Count</vt:lpstr>
      <vt:lpstr>Time Complexity</vt:lpstr>
      <vt:lpstr>Common Mistakes</vt:lpstr>
      <vt:lpstr>Question 4</vt:lpstr>
      <vt:lpstr>Selection Sort</vt:lpstr>
      <vt:lpstr>Common Mistakes</vt:lpstr>
      <vt:lpstr>Insertion Sort</vt:lpstr>
      <vt:lpstr>Common Mistakes</vt:lpstr>
      <vt:lpstr>Question 5</vt:lpstr>
      <vt:lpstr>Sort Code</vt:lpstr>
      <vt:lpstr>Common Mistakes</vt:lpstr>
      <vt:lpstr>Question 6</vt:lpstr>
      <vt:lpstr>Use Recursion</vt:lpstr>
      <vt:lpstr>Recursion Pitfalls</vt:lpstr>
      <vt:lpstr>Question 6 Code</vt:lpstr>
      <vt:lpstr>Output</vt:lpstr>
      <vt:lpstr>Common Mistakes</vt:lpstr>
      <vt:lpstr>Extra Credit</vt:lpstr>
      <vt:lpstr>Slide 43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42</cp:revision>
  <cp:lastPrinted>2009-02-26T19:44:51Z</cp:lastPrinted>
  <dcterms:created xsi:type="dcterms:W3CDTF">2009-03-23T14:17:05Z</dcterms:created>
  <dcterms:modified xsi:type="dcterms:W3CDTF">2009-03-23T16:10:56Z</dcterms:modified>
</cp:coreProperties>
</file>